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6" r:id="rId2"/>
  </p:sldMasterIdLst>
  <p:notesMasterIdLst>
    <p:notesMasterId r:id="rId66"/>
  </p:notesMasterIdLst>
  <p:sldIdLst>
    <p:sldId id="1692" r:id="rId3"/>
    <p:sldId id="1693" r:id="rId4"/>
    <p:sldId id="1694" r:id="rId5"/>
    <p:sldId id="1305" r:id="rId6"/>
    <p:sldId id="1413" r:id="rId7"/>
    <p:sldId id="1695" r:id="rId8"/>
    <p:sldId id="1341" r:id="rId9"/>
    <p:sldId id="1717" r:id="rId10"/>
    <p:sldId id="1718" r:id="rId11"/>
    <p:sldId id="1332" r:id="rId12"/>
    <p:sldId id="2063" r:id="rId13"/>
    <p:sldId id="1571" r:id="rId14"/>
    <p:sldId id="1535" r:id="rId15"/>
    <p:sldId id="1632" r:id="rId16"/>
    <p:sldId id="1597" r:id="rId17"/>
    <p:sldId id="1598" r:id="rId18"/>
    <p:sldId id="1599" r:id="rId19"/>
    <p:sldId id="1673" r:id="rId20"/>
    <p:sldId id="1708" r:id="rId21"/>
    <p:sldId id="1602" r:id="rId22"/>
    <p:sldId id="1539" r:id="rId23"/>
    <p:sldId id="2066" r:id="rId24"/>
    <p:sldId id="1697" r:id="rId25"/>
    <p:sldId id="2073" r:id="rId26"/>
    <p:sldId id="1537" r:id="rId27"/>
    <p:sldId id="1543" r:id="rId28"/>
    <p:sldId id="2083" r:id="rId29"/>
    <p:sldId id="2068" r:id="rId30"/>
    <p:sldId id="1713" r:id="rId31"/>
    <p:sldId id="1714" r:id="rId32"/>
    <p:sldId id="2074" r:id="rId33"/>
    <p:sldId id="2075" r:id="rId34"/>
    <p:sldId id="1580" r:id="rId35"/>
    <p:sldId id="1715" r:id="rId36"/>
    <p:sldId id="1625" r:id="rId37"/>
    <p:sldId id="2078" r:id="rId38"/>
    <p:sldId id="1752" r:id="rId39"/>
    <p:sldId id="1754" r:id="rId40"/>
    <p:sldId id="1755" r:id="rId41"/>
    <p:sldId id="1756" r:id="rId42"/>
    <p:sldId id="1757" r:id="rId43"/>
    <p:sldId id="1758" r:id="rId44"/>
    <p:sldId id="1310" r:id="rId45"/>
    <p:sldId id="1309" r:id="rId46"/>
    <p:sldId id="1434" r:id="rId47"/>
    <p:sldId id="1403" r:id="rId48"/>
    <p:sldId id="1404" r:id="rId49"/>
    <p:sldId id="1316" r:id="rId50"/>
    <p:sldId id="1323" r:id="rId51"/>
    <p:sldId id="2076" r:id="rId52"/>
    <p:sldId id="1725" r:id="rId53"/>
    <p:sldId id="1445" r:id="rId54"/>
    <p:sldId id="1499" r:id="rId55"/>
    <p:sldId id="1501" r:id="rId56"/>
    <p:sldId id="1502" r:id="rId57"/>
    <p:sldId id="1503" r:id="rId58"/>
    <p:sldId id="1726" r:id="rId59"/>
    <p:sldId id="1507" r:id="rId60"/>
    <p:sldId id="1727" r:id="rId61"/>
    <p:sldId id="1728" r:id="rId62"/>
    <p:sldId id="1729" r:id="rId63"/>
    <p:sldId id="1509" r:id="rId64"/>
    <p:sldId id="2084" r:id="rId65"/>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ECB9"/>
    <a:srgbClr val="ADB2B9"/>
    <a:srgbClr val="C6DEB5"/>
    <a:srgbClr val="F8CBAD"/>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3" autoAdjust="0"/>
    <p:restoredTop sz="94061" autoAdjust="0"/>
  </p:normalViewPr>
  <p:slideViewPr>
    <p:cSldViewPr snapToGrid="0" snapToObjects="1">
      <p:cViewPr varScale="1">
        <p:scale>
          <a:sx n="70" d="100"/>
          <a:sy n="70" d="100"/>
        </p:scale>
        <p:origin x="9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viewProps" Target="view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presProps" Target="presProp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6CC2D042-F7EF-C840-B2D6-569F60DA3234}" type="datetimeFigureOut">
              <a:rPr lang="en-US" smtClean="0"/>
              <a:t>5/12/2024</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62226179-13A6-6145-8724-7CC1C60BDAE1}" type="slidenum">
              <a:rPr lang="en-US" smtClean="0"/>
              <a:t>‹#›</a:t>
            </a:fld>
            <a:endParaRPr lang="en-US"/>
          </a:p>
        </p:txBody>
      </p:sp>
    </p:spTree>
    <p:extLst>
      <p:ext uri="{BB962C8B-B14F-4D97-AF65-F5344CB8AC3E}">
        <p14:creationId xmlns:p14="http://schemas.microsoft.com/office/powerpoint/2010/main" val="6744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3bcaf6178_1_0:notes"/>
          <p:cNvSpPr txBox="1">
            <a:spLocks noGrp="1"/>
          </p:cNvSpPr>
          <p:nvPr>
            <p:ph type="body" idx="1"/>
          </p:nvPr>
        </p:nvSpPr>
        <p:spPr>
          <a:xfrm>
            <a:off x="929640" y="3373756"/>
            <a:ext cx="7437120" cy="2760460"/>
          </a:xfrm>
          <a:prstGeom prst="rect">
            <a:avLst/>
          </a:prstGeom>
        </p:spPr>
        <p:txBody>
          <a:bodyPr spcFirstLastPara="1" wrap="square" lIns="93162" tIns="46568" rIns="93162" bIns="46568" anchor="t" anchorCtr="0">
            <a:noAutofit/>
          </a:bodyPr>
          <a:lstStyle/>
          <a:p>
            <a:endParaRPr lang="en-US" sz="1200" dirty="0"/>
          </a:p>
        </p:txBody>
      </p:sp>
      <p:sp>
        <p:nvSpPr>
          <p:cNvPr id="493" name="Google Shape;493;g133bcaf6178_1_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third group of challenges are from the reasoning input.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some KG reasoning applications, users may be unfamiliar with the background knowledge graph, leading to the possibility of asking ambiguous questions.</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Moreover, some applications require iterative reasoning, where users ask several related questions in sequence, further increasing the complexity of the task.</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10</a:t>
            </a:fld>
            <a:endParaRPr lang="en-US"/>
          </a:p>
        </p:txBody>
      </p:sp>
    </p:spTree>
    <p:extLst>
      <p:ext uri="{BB962C8B-B14F-4D97-AF65-F5344CB8AC3E}">
        <p14:creationId xmlns:p14="http://schemas.microsoft.com/office/powerpoint/2010/main" val="40167933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6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11</a:t>
            </a:fld>
            <a:endParaRPr lang="en-US"/>
          </a:p>
        </p:txBody>
      </p:sp>
    </p:spTree>
    <p:extLst>
      <p:ext uri="{BB962C8B-B14F-4D97-AF65-F5344CB8AC3E}">
        <p14:creationId xmlns:p14="http://schemas.microsoft.com/office/powerpoint/2010/main" val="292291132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I will </a:t>
            </a:r>
            <a:r>
              <a:rPr lang="en-US" b="1" dirty="0"/>
              <a:t>introduce</a:t>
            </a:r>
            <a:r>
              <a:rPr lang="en-US" dirty="0"/>
              <a:t> the </a:t>
            </a:r>
            <a:r>
              <a:rPr lang="en-US" sz="1200" b="0" dirty="0">
                <a:solidFill>
                  <a:schemeClr val="bg1"/>
                </a:solidFill>
              </a:rPr>
              <a:t>General Knowledge Graph Reasoning </a:t>
            </a:r>
            <a:r>
              <a:rPr lang="en-US" sz="1200" b="1" dirty="0">
                <a:solidFill>
                  <a:schemeClr val="bg1"/>
                </a:solidFill>
              </a:rPr>
              <a:t>from 4 categories,</a:t>
            </a:r>
            <a:r>
              <a:rPr lang="en-US" sz="1200" b="0" dirty="0">
                <a:solidFill>
                  <a:schemeClr val="bg1"/>
                </a:solidFill>
              </a:rPr>
              <a:t> </a:t>
            </a:r>
            <a:r>
              <a:rPr lang="en-US" sz="1200" b="0" dirty="0"/>
              <a:t>Knowledge Graph Embedding</a:t>
            </a:r>
            <a:r>
              <a:rPr lang="en-US" sz="1200" b="0" dirty="0">
                <a:solidFill>
                  <a:schemeClr val="bg1"/>
                </a:solidFill>
              </a:rPr>
              <a:t>, </a:t>
            </a:r>
            <a:r>
              <a:rPr lang="en-US" sz="1200" b="0" dirty="0" err="1">
                <a:solidFill>
                  <a:schemeClr val="bg1"/>
                </a:solidFill>
              </a:rPr>
              <a:t>xxxxx</a:t>
            </a:r>
            <a:r>
              <a:rPr lang="en-US" sz="1200" b="0" dirty="0">
                <a:solidFill>
                  <a:schemeClr val="bg1"/>
                </a:solidFill>
              </a:rPr>
              <a:t>, path xxx, and xxx.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Now, let’s see the first category knowledge graph embedding. </a:t>
            </a:r>
          </a:p>
        </p:txBody>
      </p:sp>
      <p:sp>
        <p:nvSpPr>
          <p:cNvPr id="4" name="Slide Number Placeholder 3"/>
          <p:cNvSpPr>
            <a:spLocks noGrp="1"/>
          </p:cNvSpPr>
          <p:nvPr>
            <p:ph type="sldNum" sz="quarter" idx="5"/>
          </p:nvPr>
        </p:nvSpPr>
        <p:spPr/>
        <p:txBody>
          <a:bodyPr/>
          <a:lstStyle/>
          <a:p>
            <a:fld id="{62226179-13A6-6145-8724-7CC1C60BDAE1}" type="slidenum">
              <a:rPr lang="en-US" smtClean="0"/>
              <a:t>12</a:t>
            </a:fld>
            <a:endParaRPr lang="en-US"/>
          </a:p>
        </p:txBody>
      </p:sp>
    </p:spTree>
    <p:extLst>
      <p:ext uri="{BB962C8B-B14F-4D97-AF65-F5344CB8AC3E}">
        <p14:creationId xmlns:p14="http://schemas.microsoft.com/office/powerpoint/2010/main" val="3444127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One of most common and most fundamental reasoning is reasoning in continuous space. </a:t>
            </a:r>
          </a:p>
          <a:p>
            <a:r>
              <a:rPr lang="en-US" altLang="zh-CN" dirty="0"/>
              <a:t>Most knowledge graph embedding methods </a:t>
            </a:r>
            <a:r>
              <a:rPr lang="en-US" altLang="zh-CN" b="1" dirty="0"/>
              <a:t>belong</a:t>
            </a:r>
            <a:r>
              <a:rPr lang="en-US" altLang="zh-CN" dirty="0"/>
              <a:t> to this category. </a:t>
            </a:r>
          </a:p>
          <a:p>
            <a:r>
              <a:rPr lang="en-US" altLang="zh-CN" b="1" dirty="0"/>
              <a:t>As its name suggests </a:t>
            </a:r>
            <a:r>
              <a:rPr lang="en-US" altLang="zh-CN" dirty="0"/>
              <a:t>these methods will project each entity and relation into continuous vector space.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Many methods exist, </a:t>
            </a:r>
            <a:r>
              <a:rPr lang="en-US" dirty="0"/>
              <a:t>and some commonly used model include </a:t>
            </a:r>
            <a:r>
              <a:rPr lang="en-US" sz="1200" kern="0" dirty="0">
                <a:solidFill>
                  <a:schemeClr val="tx1">
                    <a:lumMod val="95000"/>
                    <a:lumOff val="5000"/>
                  </a:schemeClr>
                </a:solidFill>
                <a:latin typeface="Arial" panose="020B0604020202020204" pitchFamily="34" charset="0"/>
                <a:cs typeface="Arial" panose="020B0604020202020204" pitchFamily="34" charset="0"/>
              </a:rPr>
              <a:t>Tensor decomposition model,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g</a:t>
            </a:r>
            <a:r>
              <a:rPr lang="en-US" sz="1200" kern="0" dirty="0">
                <a:solidFill>
                  <a:schemeClr val="tx1">
                    <a:lumMod val="95000"/>
                    <a:lumOff val="5000"/>
                  </a:schemeClr>
                </a:solidFill>
                <a:latin typeface="Arial" panose="020B0604020202020204" pitchFamily="34" charset="0"/>
                <a:cs typeface="Arial" panose="020B0604020202020204" pitchFamily="34" charset="0"/>
              </a:rPr>
              <a:t>eometric model, deep learning model.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p:cNvSpPr>
            <a:spLocks noGrp="1"/>
          </p:cNvSpPr>
          <p:nvPr>
            <p:ph type="sldNum" sz="quarter" idx="5"/>
          </p:nvPr>
        </p:nvSpPr>
        <p:spPr/>
        <p:txBody>
          <a:bodyPr/>
          <a:lstStyle/>
          <a:p>
            <a:fld id="{62226179-13A6-6145-8724-7CC1C60BDAE1}" type="slidenum">
              <a:rPr lang="en-US" smtClean="0"/>
              <a:t>13</a:t>
            </a:fld>
            <a:endParaRPr lang="en-US"/>
          </a:p>
        </p:txBody>
      </p:sp>
    </p:spTree>
    <p:extLst>
      <p:ext uri="{BB962C8B-B14F-4D97-AF65-F5344CB8AC3E}">
        <p14:creationId xmlns:p14="http://schemas.microsoft.com/office/powerpoint/2010/main" val="10773971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Knowledge graph embedding usually </a:t>
            </a:r>
            <a:r>
              <a:rPr lang="en-US" sz="1200" kern="0" dirty="0">
                <a:solidFill>
                  <a:schemeClr val="tx1">
                    <a:lumMod val="95000"/>
                    <a:lumOff val="5000"/>
                  </a:schemeClr>
                </a:solidFill>
                <a:latin typeface="Arial" panose="020B0604020202020204" pitchFamily="34" charset="0"/>
                <a:cs typeface="Arial" panose="020B0604020202020204" pitchFamily="34" charset="0"/>
              </a:rPr>
              <a:t>encode entities as low-dimensional vectors and Encode relations as parametric algebraic operations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in the continuous space.</a:t>
            </a:r>
          </a:p>
          <a:p>
            <a:pPr marL="171450" indent="-171450">
              <a:buFont typeface="Arial" panose="020B0604020202020204" pitchFamily="34" charset="0"/>
              <a:buChar char="•"/>
            </a:pPr>
            <a:endParaRPr lang="en-US" altLang="zh-CN" sz="1200" kern="0" dirty="0">
              <a:solidFill>
                <a:schemeClr val="tx1">
                  <a:lumMod val="95000"/>
                  <a:lumOff val="5000"/>
                </a:schemeClr>
              </a:solidFill>
              <a:latin typeface="Arial" panose="020B0604020202020204" pitchFamily="34" charset="0"/>
              <a:cs typeface="Arial" panose="020B0604020202020204" pitchFamily="34" charset="0"/>
            </a:endParaRPr>
          </a:p>
          <a:p>
            <a:r>
              <a:rPr lang="en-US" sz="1200" b="1" kern="0" dirty="0">
                <a:solidFill>
                  <a:schemeClr val="tx1">
                    <a:lumMod val="95000"/>
                    <a:lumOff val="5000"/>
                  </a:schemeClr>
                </a:solidFill>
                <a:latin typeface="Arial" panose="020B0604020202020204" pitchFamily="34" charset="0"/>
                <a:cs typeface="Arial" panose="020B0604020202020204" pitchFamily="34" charset="0"/>
              </a:rPr>
              <a:t>The basic idea is to </a:t>
            </a:r>
            <a:r>
              <a:rPr lang="en-US" sz="1200" kern="0" dirty="0">
                <a:solidFill>
                  <a:schemeClr val="tx1">
                    <a:lumMod val="95000"/>
                    <a:lumOff val="5000"/>
                  </a:schemeClr>
                </a:solidFill>
                <a:latin typeface="Arial" panose="020B0604020202020204" pitchFamily="34" charset="0"/>
                <a:cs typeface="Arial" panose="020B0604020202020204" pitchFamily="34" charset="0"/>
              </a:rPr>
              <a:t>design a score function f which takes the triplet embedding as input , so that a true triplet receives higher score than a false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solidFill>
                  <a:schemeClr val="tx1">
                    <a:lumMod val="95000"/>
                    <a:lumOff val="5000"/>
                  </a:schemeClr>
                </a:solidFill>
                <a:latin typeface="Arial" panose="020B0604020202020204" pitchFamily="34" charset="0"/>
                <a:cs typeface="Arial" panose="020B0604020202020204" pitchFamily="34" charset="0"/>
              </a:rPr>
              <a:t>Apparently, the choice of the score function is the key of kg embedding. Generally speaking, an ideal kg embedding model should be able to capture different relation patterns in the embedding space, such as Symmetry, </a:t>
            </a:r>
            <a:r>
              <a:rPr lang="en-US" sz="1800" b="1" kern="0" dirty="0" err="1">
                <a:solidFill>
                  <a:schemeClr val="tx1">
                    <a:lumMod val="95000"/>
                    <a:lumOff val="5000"/>
                  </a:schemeClr>
                </a:solidFill>
                <a:latin typeface="Arial" panose="020B0604020202020204" pitchFamily="34" charset="0"/>
                <a:cs typeface="Arial" panose="020B0604020202020204" pitchFamily="34" charset="0"/>
              </a:rPr>
              <a:t>antisymmetry</a:t>
            </a:r>
            <a:r>
              <a:rPr lang="en-US" sz="1800" b="1" kern="0" dirty="0">
                <a:solidFill>
                  <a:schemeClr val="tx1">
                    <a:lumMod val="95000"/>
                    <a:lumOff val="5000"/>
                  </a:schemeClr>
                </a:solidFill>
                <a:latin typeface="Arial" panose="020B0604020202020204" pitchFamily="34" charset="0"/>
                <a:cs typeface="Arial" panose="020B0604020202020204" pitchFamily="34" charset="0"/>
              </a:rPr>
              <a:t>, inversion and composition.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tx1">
                    <a:lumMod val="95000"/>
                    <a:lumOff val="5000"/>
                  </a:schemeClr>
                </a:solidFill>
                <a:latin typeface="Arial" panose="020B0604020202020204" pitchFamily="34" charset="0"/>
                <a:cs typeface="Arial" panose="020B0604020202020204" pitchFamily="34" charset="0"/>
              </a:rPr>
              <a:t>Before we introduce these relation patterns</a:t>
            </a:r>
            <a:r>
              <a:rPr lang="en-US" sz="1200" kern="0" dirty="0">
                <a:solidFill>
                  <a:schemeClr val="tx1">
                    <a:lumMod val="95000"/>
                    <a:lumOff val="5000"/>
                  </a:schemeClr>
                </a:solidFill>
                <a:latin typeface="Arial" panose="020B0604020202020204" pitchFamily="34" charset="0"/>
                <a:cs typeface="Arial" panose="020B0604020202020204" pitchFamily="34" charset="0"/>
              </a:rPr>
              <a:t>/properties, </a:t>
            </a:r>
            <a:r>
              <a:rPr lang="en-US" sz="1200" b="1" kern="0" dirty="0">
                <a:solidFill>
                  <a:schemeClr val="tx1">
                    <a:lumMod val="95000"/>
                    <a:lumOff val="5000"/>
                  </a:schemeClr>
                </a:solidFill>
                <a:latin typeface="Arial" panose="020B0604020202020204" pitchFamily="34" charset="0"/>
                <a:cs typeface="Arial" panose="020B0604020202020204" pitchFamily="34" charset="0"/>
              </a:rPr>
              <a:t>let’s briefly talk about </a:t>
            </a:r>
            <a:r>
              <a:rPr lang="en-US" sz="1200" kern="0" dirty="0">
                <a:solidFill>
                  <a:schemeClr val="tx1">
                    <a:lumMod val="95000"/>
                    <a:lumOff val="5000"/>
                  </a:schemeClr>
                </a:solidFill>
                <a:latin typeface="Arial" panose="020B0604020202020204" pitchFamily="34" charset="0"/>
                <a:cs typeface="Arial" panose="020B0604020202020204" pitchFamily="34" charset="0"/>
              </a:rPr>
              <a:t>the application of kg embedding. There are a lot of applications which utilize knowledge graph embedding. One of the most </a:t>
            </a:r>
            <a:r>
              <a:rPr lang="en-US" sz="1200" b="1" kern="0" dirty="0">
                <a:solidFill>
                  <a:schemeClr val="tx1">
                    <a:lumMod val="95000"/>
                    <a:lumOff val="5000"/>
                  </a:schemeClr>
                </a:solidFill>
                <a:latin typeface="Arial" panose="020B0604020202020204" pitchFamily="34" charset="0"/>
                <a:cs typeface="Arial" panose="020B0604020202020204" pitchFamily="34" charset="0"/>
              </a:rPr>
              <a:t>common</a:t>
            </a:r>
            <a:r>
              <a:rPr lang="en-US" sz="1200" kern="0" dirty="0">
                <a:solidFill>
                  <a:schemeClr val="tx1">
                    <a:lumMod val="95000"/>
                    <a:lumOff val="5000"/>
                  </a:schemeClr>
                </a:solidFill>
                <a:latin typeface="Arial" panose="020B0604020202020204" pitchFamily="34" charset="0"/>
                <a:cs typeface="Arial" panose="020B0604020202020204" pitchFamily="34" charset="0"/>
              </a:rPr>
              <a:t> application is knowledge graph completion. For example, given a head entity and a tail entity</a:t>
            </a:r>
            <a:r>
              <a:rPr lang="en-US" sz="1200" b="1" kern="0" dirty="0">
                <a:solidFill>
                  <a:schemeClr val="tx1">
                    <a:lumMod val="95000"/>
                    <a:lumOff val="5000"/>
                  </a:schemeClr>
                </a:solidFill>
                <a:latin typeface="Arial" panose="020B0604020202020204" pitchFamily="34" charset="0"/>
                <a:cs typeface="Arial" panose="020B0604020202020204" pitchFamily="34" charset="0"/>
              </a:rPr>
              <a:t>, the missing </a:t>
            </a:r>
            <a:r>
              <a:rPr lang="en-US" altLang="zh-CN" sz="1200" b="1" kern="0" dirty="0">
                <a:solidFill>
                  <a:schemeClr val="tx1">
                    <a:lumMod val="95000"/>
                    <a:lumOff val="5000"/>
                  </a:schemeClr>
                </a:solidFill>
                <a:latin typeface="Arial" panose="020B0604020202020204" pitchFamily="34" charset="0"/>
                <a:cs typeface="Arial" panose="020B0604020202020204" pitchFamily="34" charset="0"/>
              </a:rPr>
              <a:t>relation</a:t>
            </a:r>
            <a:r>
              <a:rPr lang="en-US" sz="1200" b="1" kern="0" dirty="0">
                <a:solidFill>
                  <a:schemeClr val="tx1">
                    <a:lumMod val="95000"/>
                    <a:lumOff val="5000"/>
                  </a:schemeClr>
                </a:solidFill>
                <a:latin typeface="Arial" panose="020B0604020202020204" pitchFamily="34" charset="0"/>
                <a:cs typeface="Arial" panose="020B0604020202020204" pitchFamily="34" charset="0"/>
              </a:rPr>
              <a:t> </a:t>
            </a:r>
            <a:r>
              <a:rPr lang="en-US" sz="1200" kern="0" dirty="0">
                <a:solidFill>
                  <a:schemeClr val="tx1">
                    <a:lumMod val="95000"/>
                    <a:lumOff val="5000"/>
                  </a:schemeClr>
                </a:solidFill>
                <a:latin typeface="Arial" panose="020B0604020202020204" pitchFamily="34" charset="0"/>
                <a:cs typeface="Arial" panose="020B0604020202020204" pitchFamily="34" charset="0"/>
              </a:rPr>
              <a:t>is the one which maximizes the score function value. </a:t>
            </a:r>
            <a:r>
              <a:rPr lang="en-US" sz="1200" b="1" kern="0" dirty="0">
                <a:solidFill>
                  <a:schemeClr val="tx1">
                    <a:lumMod val="95000"/>
                    <a:lumOff val="5000"/>
                  </a:schemeClr>
                </a:solidFill>
                <a:latin typeface="Arial" panose="020B0604020202020204" pitchFamily="34" charset="0"/>
                <a:cs typeface="Arial" panose="020B0604020202020204" pitchFamily="34" charset="0"/>
              </a:rPr>
              <a:t>Likewise</a:t>
            </a:r>
            <a:r>
              <a:rPr lang="en-US" sz="1200" kern="0" dirty="0">
                <a:solidFill>
                  <a:schemeClr val="tx1">
                    <a:lumMod val="95000"/>
                    <a:lumOff val="5000"/>
                  </a:schemeClr>
                </a:solidFill>
                <a:latin typeface="Arial" panose="020B0604020202020204" pitchFamily="34" charset="0"/>
                <a:cs typeface="Arial" panose="020B0604020202020204" pitchFamily="34" charset="0"/>
              </a:rPr>
              <a:t>, given a head entity and a relation, the missing tail entity is the one which, again, maximizes the score function value.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0" dirty="0">
                <a:solidFill>
                  <a:schemeClr val="tx1">
                    <a:lumMod val="95000"/>
                    <a:lumOff val="5000"/>
                  </a:schemeClr>
                </a:solidFill>
                <a:latin typeface="Arial" panose="020B0604020202020204" pitchFamily="34" charset="0"/>
                <a:cs typeface="Arial" panose="020B0604020202020204" pitchFamily="34" charset="0"/>
              </a:rPr>
              <a:t>Beyond kg completion</a:t>
            </a:r>
            <a:r>
              <a:rPr lang="en-US" sz="1200" kern="0" dirty="0">
                <a:solidFill>
                  <a:schemeClr val="tx1">
                    <a:lumMod val="95000"/>
                    <a:lumOff val="5000"/>
                  </a:schemeClr>
                </a:solidFill>
                <a:latin typeface="Arial" panose="020B0604020202020204" pitchFamily="34" charset="0"/>
                <a:cs typeface="Arial" panose="020B0604020202020204" pitchFamily="34" charset="0"/>
              </a:rPr>
              <a:t>, other applications include question answering, recommender system and so on.</a:t>
            </a:r>
          </a:p>
        </p:txBody>
      </p:sp>
      <p:sp>
        <p:nvSpPr>
          <p:cNvPr id="4" name="Slide Number Placeholder 3"/>
          <p:cNvSpPr>
            <a:spLocks noGrp="1"/>
          </p:cNvSpPr>
          <p:nvPr>
            <p:ph type="sldNum" sz="quarter" idx="5"/>
          </p:nvPr>
        </p:nvSpPr>
        <p:spPr/>
        <p:txBody>
          <a:bodyPr/>
          <a:lstStyle/>
          <a:p>
            <a:fld id="{62226179-13A6-6145-8724-7CC1C60BDAE1}" type="slidenum">
              <a:rPr lang="en-US" smtClean="0"/>
              <a:t>14</a:t>
            </a:fld>
            <a:endParaRPr lang="en-US"/>
          </a:p>
        </p:txBody>
      </p:sp>
    </p:spTree>
    <p:extLst>
      <p:ext uri="{BB962C8B-B14F-4D97-AF65-F5344CB8AC3E}">
        <p14:creationId xmlns:p14="http://schemas.microsoft.com/office/powerpoint/2010/main" val="17006571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There are different relation properties in the knowledge graph. </a:t>
            </a:r>
          </a:p>
          <a:p>
            <a:r>
              <a:rPr lang="en-US" dirty="0"/>
              <a:t>Symmetry and </a:t>
            </a:r>
            <a:r>
              <a:rPr lang="en-US" dirty="0" err="1"/>
              <a:t>antisymmetry</a:t>
            </a:r>
            <a:r>
              <a:rPr lang="en-US" dirty="0"/>
              <a:t> </a:t>
            </a:r>
            <a:r>
              <a:rPr lang="en-US" b="1" dirty="0"/>
              <a:t>are probably two most common </a:t>
            </a:r>
            <a:r>
              <a:rPr lang="en-US" dirty="0"/>
              <a:t>relation patterns/properties.</a:t>
            </a:r>
          </a:p>
          <a:p>
            <a:endParaRPr lang="en-US" dirty="0"/>
          </a:p>
          <a:p>
            <a:r>
              <a:rPr lang="en-US" b="1" dirty="0"/>
              <a:t>Their formal definitions are listed here at the bottom of this slides.</a:t>
            </a:r>
          </a:p>
          <a:p>
            <a:endParaRPr lang="en-US" dirty="0"/>
          </a:p>
          <a:p>
            <a:r>
              <a:rPr lang="en-US" b="1" dirty="0"/>
              <a:t>An example of symmetric relation is marriage</a:t>
            </a:r>
            <a:r>
              <a:rPr lang="en-US" dirty="0"/>
              <a:t>, if x gets married with y, </a:t>
            </a:r>
            <a:r>
              <a:rPr lang="en-US" b="1" dirty="0"/>
              <a:t>the same relation (marriage) automatically holds in the opposite direction</a:t>
            </a:r>
            <a:r>
              <a:rPr lang="en-US" dirty="0"/>
              <a:t>, i.e., y also gets married with x. </a:t>
            </a:r>
          </a:p>
          <a:p>
            <a:r>
              <a:rPr lang="en-US" b="1" dirty="0"/>
              <a:t>An example of antisymmetric relation is </a:t>
            </a:r>
            <a:r>
              <a:rPr lang="en-US" b="1" dirty="0" err="1"/>
              <a:t>hasChild</a:t>
            </a:r>
            <a:r>
              <a:rPr lang="en-US" dirty="0"/>
              <a:t>, which means if x </a:t>
            </a:r>
            <a:r>
              <a:rPr lang="en-US" dirty="0" err="1"/>
              <a:t>hasChild</a:t>
            </a:r>
            <a:r>
              <a:rPr lang="en-US" dirty="0"/>
              <a:t> y, </a:t>
            </a:r>
            <a:r>
              <a:rPr lang="en-US" b="1" dirty="0"/>
              <a:t>the same relation cannot be held in the opposite direction</a:t>
            </a:r>
            <a:r>
              <a:rPr lang="en-US" dirty="0"/>
              <a:t>, i.e., y could not have child x. </a:t>
            </a:r>
          </a:p>
        </p:txBody>
      </p:sp>
      <p:sp>
        <p:nvSpPr>
          <p:cNvPr id="4" name="Slide Number Placeholder 3"/>
          <p:cNvSpPr>
            <a:spLocks noGrp="1"/>
          </p:cNvSpPr>
          <p:nvPr>
            <p:ph type="sldNum" sz="quarter" idx="5"/>
          </p:nvPr>
        </p:nvSpPr>
        <p:spPr/>
        <p:txBody>
          <a:bodyPr/>
          <a:lstStyle/>
          <a:p>
            <a:fld id="{62226179-13A6-6145-8724-7CC1C60BDAE1}" type="slidenum">
              <a:rPr lang="en-US" smtClean="0"/>
              <a:t>15</a:t>
            </a:fld>
            <a:endParaRPr lang="en-US"/>
          </a:p>
        </p:txBody>
      </p:sp>
    </p:spTree>
    <p:extLst>
      <p:ext uri="{BB962C8B-B14F-4D97-AF65-F5344CB8AC3E}">
        <p14:creationId xmlns:p14="http://schemas.microsoft.com/office/powerpoint/2010/main" val="34715652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Some relations are inversible, for example</a:t>
            </a:r>
            <a:r>
              <a:rPr lang="en-US" dirty="0"/>
              <a:t>, </a:t>
            </a:r>
            <a:r>
              <a:rPr lang="en-US" sz="1200" kern="0" dirty="0">
                <a:solidFill>
                  <a:schemeClr val="tx1">
                    <a:lumMod val="95000"/>
                    <a:lumOff val="5000"/>
                  </a:schemeClr>
                </a:solidFill>
                <a:latin typeface="Arial" panose="020B0604020202020204" pitchFamily="34" charset="0"/>
                <a:cs typeface="Arial" panose="020B0604020202020204" pitchFamily="34" charset="0"/>
              </a:rPr>
              <a:t>Hypernym and hyponym, </a:t>
            </a:r>
            <a:r>
              <a:rPr lang="en-US" altLang="zh-Hans" sz="1200" kern="0" dirty="0">
                <a:solidFill>
                  <a:schemeClr val="tx1">
                    <a:lumMod val="95000"/>
                    <a:lumOff val="5000"/>
                  </a:schemeClr>
                </a:solidFill>
                <a:latin typeface="Arial" panose="020B0604020202020204" pitchFamily="34" charset="0"/>
                <a:cs typeface="Arial" panose="020B0604020202020204" pitchFamily="34" charset="0"/>
              </a:rPr>
              <a:t>Husband</a:t>
            </a:r>
            <a:r>
              <a:rPr lang="zh-Hans"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Hans" sz="1200" kern="0" dirty="0">
                <a:solidFill>
                  <a:schemeClr val="tx1">
                    <a:lumMod val="95000"/>
                    <a:lumOff val="5000"/>
                  </a:schemeClr>
                </a:solidFill>
                <a:latin typeface="Arial" panose="020B0604020202020204" pitchFamily="34" charset="0"/>
                <a:cs typeface="Arial" panose="020B0604020202020204" pitchFamily="34" charset="0"/>
              </a:rPr>
              <a:t>and</a:t>
            </a:r>
            <a:r>
              <a:rPr lang="zh-Hans"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Hans" sz="1200" kern="0" dirty="0">
                <a:solidFill>
                  <a:schemeClr val="tx1">
                    <a:lumMod val="95000"/>
                    <a:lumOff val="5000"/>
                  </a:schemeClr>
                </a:solidFill>
                <a:latin typeface="Arial" panose="020B0604020202020204" pitchFamily="34" charset="0"/>
                <a:cs typeface="Arial" panose="020B0604020202020204" pitchFamily="34" charset="0"/>
              </a:rPr>
              <a:t>wife (in heterosexual marriage).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Han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Hans" sz="1200" b="1" kern="0" dirty="0">
                <a:solidFill>
                  <a:schemeClr val="tx1">
                    <a:lumMod val="95000"/>
                    <a:lumOff val="5000"/>
                  </a:schemeClr>
                </a:solidFill>
                <a:latin typeface="Arial" panose="020B0604020202020204" pitchFamily="34" charset="0"/>
                <a:cs typeface="Arial" panose="020B0604020202020204" pitchFamily="34" charset="0"/>
              </a:rPr>
              <a:t>If one relation (r2) holds for head entity x and tail entity y; the other relation (r1) must hold for head entity y and tail entity x</a:t>
            </a:r>
            <a:r>
              <a:rPr lang="en-US" altLang="zh-Han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Hans" sz="1200" strike="noStrike" kern="0" dirty="0">
                <a:solidFill>
                  <a:schemeClr val="tx1">
                    <a:lumMod val="95000"/>
                    <a:lumOff val="5000"/>
                  </a:schemeClr>
                </a:solidFill>
                <a:latin typeface="Arial" panose="020B0604020202020204" pitchFamily="34" charset="0"/>
                <a:cs typeface="Arial" panose="020B0604020202020204" pitchFamily="34" charset="0"/>
              </a:rPr>
              <a:t>– do not confuse inverse relation with anti-symmetric relation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In heterosexual marriage, if x is the husband (relation r2) of y, then y must be the wife (relation r1) of x.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Color is the hypernym (r2) of blue, and blue is the hyponym of color</a:t>
            </a:r>
          </a:p>
        </p:txBody>
      </p:sp>
      <p:sp>
        <p:nvSpPr>
          <p:cNvPr id="4" name="Slide Number Placeholder 3"/>
          <p:cNvSpPr>
            <a:spLocks noGrp="1"/>
          </p:cNvSpPr>
          <p:nvPr>
            <p:ph type="sldNum" sz="quarter" idx="5"/>
          </p:nvPr>
        </p:nvSpPr>
        <p:spPr/>
        <p:txBody>
          <a:bodyPr/>
          <a:lstStyle/>
          <a:p>
            <a:fld id="{62226179-13A6-6145-8724-7CC1C60BDAE1}" type="slidenum">
              <a:rPr lang="en-US" smtClean="0"/>
              <a:t>16</a:t>
            </a:fld>
            <a:endParaRPr lang="en-US"/>
          </a:p>
        </p:txBody>
      </p:sp>
    </p:spTree>
    <p:extLst>
      <p:ext uri="{BB962C8B-B14F-4D97-AF65-F5344CB8AC3E}">
        <p14:creationId xmlns:p14="http://schemas.microsoft.com/office/powerpoint/2010/main" val="6484649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r>
              <a:rPr lang="en-US" b="1" dirty="0"/>
              <a:t>Composition relation involves three relations, r1, r2 and r3. roughly speaking, it is about the </a:t>
            </a:r>
            <a:r>
              <a:rPr lang="en-US" b="1" dirty="0" err="1"/>
              <a:t>propogation</a:t>
            </a:r>
            <a:r>
              <a:rPr lang="en-US" b="1" dirty="0"/>
              <a:t> of the relations. More specific</a:t>
            </a:r>
            <a:r>
              <a:rPr lang="en-US" dirty="0"/>
              <a:t>, </a:t>
            </a:r>
          </a:p>
          <a:p>
            <a:pPr marL="0" indent="0">
              <a:buFont typeface="Arial" panose="020B0604020202020204" pitchFamily="34" charset="0"/>
              <a:buNone/>
            </a:pPr>
            <a:r>
              <a:rPr lang="en-US" dirty="0"/>
              <a:t>If </a:t>
            </a:r>
            <a:r>
              <a:rPr lang="en-US" b="1" dirty="0"/>
              <a:t>both</a:t>
            </a:r>
            <a:r>
              <a:rPr lang="en-US" dirty="0"/>
              <a:t> r1 and r2 </a:t>
            </a:r>
            <a:r>
              <a:rPr lang="en-US" b="1" dirty="0"/>
              <a:t>hold</a:t>
            </a:r>
            <a:r>
              <a:rPr lang="en-US" dirty="0"/>
              <a:t>, and the tail entity of r1 is the head entity of r2, then, </a:t>
            </a:r>
            <a:r>
              <a:rPr lang="en-US" b="1" dirty="0"/>
              <a:t>the third relation r3 must hold</a:t>
            </a:r>
            <a:r>
              <a:rPr lang="en-US" dirty="0"/>
              <a:t>, with the head entity of r1 as its head entity and the tail entity of r2 as its tail entity.</a:t>
            </a:r>
          </a:p>
          <a:p>
            <a:pPr marL="0" indent="0">
              <a:buFont typeface="Arial" panose="020B0604020202020204" pitchFamily="34" charset="0"/>
              <a:buNone/>
            </a:pPr>
            <a:endParaRPr lang="en-US" dirty="0"/>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dirty="0"/>
              <a:t>An example of composition relation is </a:t>
            </a:r>
            <a:r>
              <a:rPr lang="en-US" sz="1200" kern="0" dirty="0">
                <a:solidFill>
                  <a:schemeClr val="tx1">
                    <a:lumMod val="95000"/>
                    <a:lumOff val="5000"/>
                  </a:schemeClr>
                </a:solidFill>
                <a:latin typeface="Arial" panose="020B0604020202020204" pitchFamily="34" charset="0"/>
                <a:cs typeface="Arial" panose="020B0604020202020204" pitchFamily="34" charset="0"/>
              </a:rPr>
              <a:t>My mother’s husband is my father. </a:t>
            </a:r>
            <a:endParaRPr lang="en-US" dirty="0"/>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17</a:t>
            </a:fld>
            <a:endParaRPr lang="en-US"/>
          </a:p>
        </p:txBody>
      </p:sp>
    </p:spTree>
    <p:extLst>
      <p:ext uri="{BB962C8B-B14F-4D97-AF65-F5344CB8AC3E}">
        <p14:creationId xmlns:p14="http://schemas.microsoft.com/office/powerpoint/2010/main" val="2006636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Many KG embedding methods have been developed. Here, we introduce </a:t>
            </a: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the most</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representative one.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The basic idea of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TransE</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is to view the relation r as the </a:t>
            </a:r>
            <a:r>
              <a:rPr lang="en-US" altLang="zh-CN" sz="1800" kern="100" dirty="0">
                <a:effectLst/>
                <a:latin typeface="Calibri" panose="020F0502020204030204" pitchFamily="34" charset="0"/>
                <a:ea typeface="DengXian" panose="02010600030101010101" pitchFamily="2" charset="-122"/>
                <a:cs typeface="Times New Roman" panose="02020603050405020304" pitchFamily="18" charset="0"/>
              </a:rPr>
              <a:t>transition</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from the head entity to the tail entity.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Mathematically</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it means that ideally, the tail entity t should be the summation of the head entity and the relation.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An example of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transE</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is the relation ‘Nationality’, as shown here on the right side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In this example, we expect the embedding of the tail entity (English) can be obtained by adding the embedding of Tom Holland and the embedding of the relation (nationality)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Naturally</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we can define the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score function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as the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negative dista</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nce between the ideal translation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h+r</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which is the ideal tail entity, and the actually tail entity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5"/>
          </p:nvPr>
        </p:nvSpPr>
        <p:spPr/>
        <p:txBody>
          <a:bodyPr/>
          <a:lstStyle/>
          <a:p>
            <a:fld id="{62226179-13A6-6145-8724-7CC1C60BDAE1}" type="slidenum">
              <a:rPr lang="en-US" smtClean="0"/>
              <a:t>18</a:t>
            </a:fld>
            <a:endParaRPr lang="en-US"/>
          </a:p>
        </p:txBody>
      </p:sp>
    </p:spTree>
    <p:extLst>
      <p:ext uri="{BB962C8B-B14F-4D97-AF65-F5344CB8AC3E}">
        <p14:creationId xmlns:p14="http://schemas.microsoft.com/office/powerpoint/2010/main" val="38231807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During the learning process</a:t>
            </a:r>
            <a:r>
              <a:rPr lang="en-US" dirty="0"/>
              <a:t>, for each positive triplet, the model will sample a set of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corrupted triplets and treat them as negative samples. </a:t>
            </a:r>
          </a:p>
          <a:p>
            <a:r>
              <a:rPr lang="en-US" dirty="0"/>
              <a:t>The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corrupted triplets </a:t>
            </a:r>
            <a:r>
              <a:rPr lang="en-US" altLang="zh-CN" sz="1200" b="1" kern="0" dirty="0">
                <a:solidFill>
                  <a:schemeClr val="tx1">
                    <a:lumMod val="95000"/>
                    <a:lumOff val="5000"/>
                  </a:schemeClr>
                </a:solidFill>
                <a:latin typeface="Arial" panose="020B0604020202020204" pitchFamily="34" charset="0"/>
                <a:cs typeface="Arial" panose="020B0604020202020204" pitchFamily="34" charset="0"/>
              </a:rPr>
              <a:t>are got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by randomly replacing the head entity or the tail entity of the positive triplet. </a:t>
            </a:r>
          </a:p>
          <a:p>
            <a:r>
              <a:rPr lang="en-US" b="1" dirty="0"/>
              <a:t>The loss function </a:t>
            </a:r>
            <a:r>
              <a:rPr lang="en-US" dirty="0"/>
              <a:t>used by </a:t>
            </a:r>
            <a:r>
              <a:rPr lang="en-US" dirty="0" err="1"/>
              <a:t>transE</a:t>
            </a:r>
            <a:r>
              <a:rPr lang="en-US" dirty="0"/>
              <a:t> </a:t>
            </a:r>
            <a:r>
              <a:rPr lang="en-US" b="1" dirty="0"/>
              <a:t>is the margin-based ranking loss</a:t>
            </a:r>
            <a:r>
              <a:rPr lang="en-US" dirty="0"/>
              <a:t>. </a:t>
            </a:r>
          </a:p>
          <a:p>
            <a:r>
              <a:rPr lang="en-US" b="1" dirty="0"/>
              <a:t>The loss function favors </a:t>
            </a:r>
            <a:r>
              <a:rPr lang="en-US" dirty="0"/>
              <a:t>lower values of the distance </a:t>
            </a:r>
            <a:r>
              <a:rPr lang="en-US" b="1" dirty="0"/>
              <a:t>for positive triplets </a:t>
            </a:r>
            <a:r>
              <a:rPr lang="en-US" dirty="0"/>
              <a:t>than </a:t>
            </a:r>
            <a:r>
              <a:rPr lang="en-US" b="1" dirty="0"/>
              <a:t>for corrupted </a:t>
            </a:r>
            <a:r>
              <a:rPr lang="en-US" dirty="0"/>
              <a:t>triplet, and </a:t>
            </a:r>
            <a:r>
              <a:rPr lang="en-US" b="1" dirty="0"/>
              <a:t>the margin can make sure </a:t>
            </a:r>
            <a:r>
              <a:rPr lang="en-US" dirty="0"/>
              <a:t>that their gap should be at least gamma. </a:t>
            </a:r>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19</a:t>
            </a:fld>
            <a:endParaRPr lang="en-US"/>
          </a:p>
        </p:txBody>
      </p:sp>
    </p:spTree>
    <p:extLst>
      <p:ext uri="{BB962C8B-B14F-4D97-AF65-F5344CB8AC3E}">
        <p14:creationId xmlns:p14="http://schemas.microsoft.com/office/powerpoint/2010/main" val="14045689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Knowledge graph is a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graph structure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which represents the relations between different real world entities. These entities can be </a:t>
            </a:r>
            <a:r>
              <a:rPr lang="en-US" sz="4000" dirty="0"/>
              <a:t>objects, events or concepts.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chemeClr val="tx1">
                    <a:lumMod val="95000"/>
                    <a:lumOff val="5000"/>
                  </a:schemeClr>
                </a:solidFill>
                <a:latin typeface="Arial" panose="020B0604020202020204" pitchFamily="34" charset="0"/>
                <a:cs typeface="Arial" panose="020B0604020202020204" pitchFamily="34" charset="0"/>
              </a:rPr>
              <a:t>Knowledge graph usually contains multiple types of entities and relations, for example, the entity can be a person, like Alice, Bob, Bill. Or a place, like Paris, or Eifel tower.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solidFill>
                  <a:schemeClr val="tx1">
                    <a:lumMod val="95000"/>
                    <a:lumOff val="5000"/>
                  </a:schemeClr>
                </a:solidFill>
                <a:latin typeface="Arial" panose="020B0604020202020204" pitchFamily="34" charset="0"/>
                <a:cs typeface="Arial" panose="020B0604020202020204" pitchFamily="34" charset="0"/>
              </a:rPr>
              <a:t>The relation can be “is a friend of”, “is located in” “visited” and so on. </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Knowledge graph can be seen as a collection of real-world facts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where  each fact can be represented as a triplet in the knowledge graph. For example, Paris is a city. And Alex is a friend of Bob. Are two facts in the knowledge graph.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a:t>
            </a:fld>
            <a:endParaRPr lang="en-US"/>
          </a:p>
        </p:txBody>
      </p:sp>
    </p:spTree>
    <p:extLst>
      <p:ext uri="{BB962C8B-B14F-4D97-AF65-F5344CB8AC3E}">
        <p14:creationId xmlns:p14="http://schemas.microsoft.com/office/powerpoint/2010/main" val="211095797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r>
                  <a:rPr lang="en-US" dirty="0"/>
                  <a:t>The idea of </a:t>
                </a:r>
                <a:r>
                  <a:rPr lang="en-US" dirty="0" err="1"/>
                  <a:t>transE</a:t>
                </a:r>
                <a:r>
                  <a:rPr lang="en-US" dirty="0"/>
                  <a:t> is very intuitive. A natural question is what kind of relationships this kind of approach </a:t>
                </a:r>
                <a:r>
                  <a:rPr lang="en-US" b="1" dirty="0"/>
                  <a:t>is able to learn</a:t>
                </a:r>
                <a:r>
                  <a:rPr lang="en-US" dirty="0"/>
                  <a:t>. </a:t>
                </a:r>
                <a:r>
                  <a:rPr lang="en-US" b="1" dirty="0"/>
                  <a:t>It turns out </a:t>
                </a:r>
                <a:r>
                  <a:rPr lang="en-US" dirty="0"/>
                  <a:t>it can indeed model most of the relation patterns we introduced before.</a:t>
                </a:r>
              </a:p>
              <a:p>
                <a:r>
                  <a:rPr lang="en-US" dirty="0"/>
                  <a:t>For example,</a:t>
                </a:r>
              </a:p>
              <a:p>
                <a:pPr marL="171450" indent="-171450">
                  <a:buFont typeface="Arial" panose="020B0604020202020204" pitchFamily="34" charset="0"/>
                  <a:buChar char="•"/>
                </a:pPr>
                <a:r>
                  <a:rPr lang="en-US" dirty="0"/>
                  <a:t> </a:t>
                </a:r>
                <a:r>
                  <a:rPr lang="en-US" b="1" dirty="0" err="1"/>
                  <a:t>TransE</a:t>
                </a:r>
                <a:r>
                  <a:rPr lang="en-US" b="1" dirty="0"/>
                  <a:t> is able to model </a:t>
                </a:r>
                <a:r>
                  <a:rPr lang="en-US" sz="1200" b="1" kern="0" dirty="0">
                    <a:solidFill>
                      <a:schemeClr val="tx1">
                        <a:lumMod val="95000"/>
                        <a:lumOff val="5000"/>
                      </a:schemeClr>
                    </a:solidFill>
                    <a:latin typeface="Arial" panose="020B0604020202020204" pitchFamily="34" charset="0"/>
                    <a:cs typeface="Arial" panose="020B0604020202020204" pitchFamily="34" charset="0"/>
                  </a:rPr>
                  <a:t>antisymmetric relations, because if h plus r is equal to t, the same relation cannot hold in the opposite </a:t>
                </a:r>
                <a:r>
                  <a:rPr lang="en-US" sz="1200" kern="0" dirty="0">
                    <a:solidFill>
                      <a:schemeClr val="tx1">
                        <a:lumMod val="95000"/>
                        <a:lumOff val="5000"/>
                      </a:schemeClr>
                    </a:solidFill>
                    <a:latin typeface="Arial" panose="020B0604020202020204" pitchFamily="34" charset="0"/>
                    <a:cs typeface="Arial" panose="020B0604020202020204" pitchFamily="34" charset="0"/>
                  </a:rPr>
                  <a:t>direction as long as r is not a zero vector </a:t>
                </a:r>
                <a:r>
                  <a:rPr lang="en-US" sz="1200" strike="sngStrike" kern="0" dirty="0">
                    <a:solidFill>
                      <a:schemeClr val="tx1">
                        <a:lumMod val="95000"/>
                        <a:lumOff val="5000"/>
                      </a:schemeClr>
                    </a:solidFill>
                    <a:latin typeface="Arial" panose="020B0604020202020204" pitchFamily="34" charset="0"/>
                    <a:cs typeface="Arial" panose="020B0604020202020204" pitchFamily="34" charset="0"/>
                  </a:rPr>
                  <a:t>(i.e., t plus r is not equal to h when r is not equal to 0). </a:t>
                </a:r>
              </a:p>
              <a:p>
                <a:pPr marL="171450" indent="-171450">
                  <a:buFont typeface="Arial" panose="020B0604020202020204" pitchFamily="34" charset="0"/>
                  <a:buChar char="•"/>
                </a:pPr>
                <a:r>
                  <a:rPr lang="en-US" sz="1200" kern="0" dirty="0">
                    <a:solidFill>
                      <a:schemeClr val="tx1">
                        <a:lumMod val="95000"/>
                        <a:lumOff val="5000"/>
                      </a:schemeClr>
                    </a:solidFill>
                    <a:latin typeface="Arial" panose="020B0604020202020204" pitchFamily="34" charset="0"/>
                    <a:cs typeface="Arial" panose="020B0604020202020204" pitchFamily="34" charset="0"/>
                  </a:rPr>
                  <a:t>Furthermore,</a:t>
                </a:r>
                <a:r>
                  <a:rPr lang="en-US" sz="1200" kern="0" baseline="0" dirty="0">
                    <a:solidFill>
                      <a:schemeClr val="tx1">
                        <a:lumMod val="95000"/>
                        <a:lumOff val="5000"/>
                      </a:schemeClr>
                    </a:solidFill>
                    <a:latin typeface="Arial" panose="020B0604020202020204" pitchFamily="34" charset="0"/>
                    <a:cs typeface="Arial" panose="020B0604020202020204" pitchFamily="34" charset="0"/>
                  </a:rPr>
                  <a:t> </a:t>
                </a:r>
                <a:r>
                  <a:rPr lang="en-US" sz="1200" kern="0" dirty="0" err="1">
                    <a:solidFill>
                      <a:schemeClr val="tx1">
                        <a:lumMod val="95000"/>
                        <a:lumOff val="5000"/>
                      </a:schemeClr>
                    </a:solidFill>
                    <a:latin typeface="Arial" panose="020B0604020202020204" pitchFamily="34" charset="0"/>
                    <a:cs typeface="Arial" panose="020B0604020202020204" pitchFamily="34" charset="0"/>
                  </a:rPr>
                  <a:t>transE</a:t>
                </a:r>
                <a:r>
                  <a:rPr lang="en-US" sz="1200" kern="0" dirty="0">
                    <a:solidFill>
                      <a:schemeClr val="tx1">
                        <a:lumMod val="95000"/>
                        <a:lumOff val="5000"/>
                      </a:schemeClr>
                    </a:solidFill>
                    <a:latin typeface="Arial" panose="020B0604020202020204" pitchFamily="34" charset="0"/>
                    <a:cs typeface="Arial" panose="020B0604020202020204" pitchFamily="34" charset="0"/>
                  </a:rPr>
                  <a:t> can model inverse relations as long as </a:t>
                </a:r>
                <a:r>
                  <a:rPr lang="en-US" sz="1200" b="1" kern="0" dirty="0">
                    <a:solidFill>
                      <a:schemeClr val="tx1">
                        <a:lumMod val="95000"/>
                        <a:lumOff val="5000"/>
                      </a:schemeClr>
                    </a:solidFill>
                    <a:latin typeface="Arial" panose="020B0604020202020204" pitchFamily="34" charset="0"/>
                    <a:cs typeface="Arial" panose="020B0604020202020204" pitchFamily="34" charset="0"/>
                  </a:rPr>
                  <a:t>one relation is the negation of the other</a:t>
                </a:r>
                <a:r>
                  <a:rPr lang="en-US" sz="1200" kern="0" dirty="0">
                    <a:solidFill>
                      <a:schemeClr val="tx1">
                        <a:lumMod val="95000"/>
                        <a:lumOff val="5000"/>
                      </a:schemeClr>
                    </a:solidFill>
                    <a:latin typeface="Arial" panose="020B0604020202020204" pitchFamily="34" charset="0"/>
                    <a:cs typeface="Arial" panose="020B0604020202020204" pitchFamily="34" charset="0"/>
                  </a:rPr>
                  <a:t>,</a:t>
                </a:r>
                <a:r>
                  <a:rPr lang="en-US" sz="1200" kern="0" baseline="0" dirty="0">
                    <a:solidFill>
                      <a:schemeClr val="tx1">
                        <a:lumMod val="95000"/>
                        <a:lumOff val="5000"/>
                      </a:schemeClr>
                    </a:solidFill>
                    <a:latin typeface="Arial" panose="020B0604020202020204" pitchFamily="34" charset="0"/>
                    <a:cs typeface="Arial" panose="020B0604020202020204" pitchFamily="34" charset="0"/>
                  </a:rPr>
                  <a:t> i.e., </a:t>
                </a:r>
                <a14:m>
                  <m:oMath xmlns:m="http://schemas.openxmlformats.org/officeDocument/2006/math">
                    <m:sSub>
                      <m:sSubPr>
                        <m:ctrlPr>
                          <a:rPr lang="en-US" sz="1200" b="1" i="1" smtClean="0">
                            <a:latin typeface="Cambria Math" panose="02040503050406030204" pitchFamily="18" charset="0"/>
                            <a:ea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𝒓</m:t>
                        </m:r>
                      </m:e>
                      <m:sub>
                        <m:r>
                          <a:rPr lang="en-US" sz="1200" b="1" i="1" smtClean="0">
                            <a:latin typeface="Cambria Math" panose="02040503050406030204" pitchFamily="18" charset="0"/>
                            <a:ea typeface="Cambria Math" panose="02040503050406030204" pitchFamily="18" charset="0"/>
                          </a:rPr>
                          <m:t>𝟏</m:t>
                        </m:r>
                      </m:sub>
                    </m:sSub>
                    <m:r>
                      <a:rPr lang="en-US" sz="1200" b="1" i="1" smtClean="0">
                        <a:latin typeface="Cambria Math" panose="02040503050406030204" pitchFamily="18" charset="0"/>
                        <a:ea typeface="Cambria Math" panose="02040503050406030204" pitchFamily="18" charset="0"/>
                      </a:rPr>
                      <m:t>=−</m:t>
                    </m:r>
                    <m:sSub>
                      <m:sSubPr>
                        <m:ctrlPr>
                          <a:rPr lang="en-US" sz="1200" b="1" i="1">
                            <a:latin typeface="Cambria Math" panose="02040503050406030204" pitchFamily="18" charset="0"/>
                            <a:ea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𝒓</m:t>
                        </m:r>
                      </m:e>
                      <m:sub>
                        <m:r>
                          <a:rPr lang="en-US" sz="1200" b="1" i="1">
                            <a:latin typeface="Cambria Math" panose="02040503050406030204" pitchFamily="18" charset="0"/>
                            <a:ea typeface="Cambria Math" panose="02040503050406030204" pitchFamily="18" charset="0"/>
                          </a:rPr>
                          <m:t>𝟐</m:t>
                        </m:r>
                      </m:sub>
                    </m:sSub>
                  </m:oMath>
                </a14:m>
                <a:endParaRPr lang="en-US" dirty="0"/>
              </a:p>
              <a:p>
                <a:pPr marL="171450" indent="-171450">
                  <a:buFont typeface="Arial" panose="020B0604020202020204" pitchFamily="34" charset="0"/>
                  <a:buChar char="•"/>
                </a:pPr>
                <a:r>
                  <a:rPr lang="en-US" dirty="0"/>
                  <a:t>Moreover, </a:t>
                </a:r>
                <a:r>
                  <a:rPr lang="en-US" dirty="0" err="1"/>
                  <a:t>transE</a:t>
                </a:r>
                <a:r>
                  <a:rPr lang="en-US" dirty="0"/>
                  <a:t> can model composition relations </a:t>
                </a:r>
                <a:r>
                  <a:rPr lang="en-US" b="1" dirty="0"/>
                  <a:t>as</a:t>
                </a:r>
                <a:r>
                  <a:rPr lang="en-US" b="1" baseline="0" dirty="0"/>
                  <a:t> long as the third relation is the sum of the first two relations</a:t>
                </a:r>
                <a:r>
                  <a:rPr lang="en-US" baseline="0" dirty="0"/>
                  <a:t>, i.e.,</a:t>
                </a:r>
                <a:r>
                  <a:rPr lang="en-US" dirty="0"/>
                  <a:t> </a:t>
                </a:r>
                <a14:m>
                  <m:oMath xmlns:m="http://schemas.openxmlformats.org/officeDocument/2006/math">
                    <m:sSub>
                      <m:sSubPr>
                        <m:ctrlPr>
                          <a:rPr lang="en-US" sz="1200" b="1" i="1" smtClean="0">
                            <a:latin typeface="Cambria Math" panose="02040503050406030204" pitchFamily="18" charset="0"/>
                            <a:ea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𝒓</m:t>
                        </m:r>
                      </m:e>
                      <m:sub>
                        <m:r>
                          <a:rPr lang="en-US" sz="1200" b="1" i="1" smtClean="0">
                            <a:latin typeface="Cambria Math" panose="02040503050406030204" pitchFamily="18" charset="0"/>
                            <a:ea typeface="Cambria Math" panose="02040503050406030204" pitchFamily="18" charset="0"/>
                          </a:rPr>
                          <m:t>𝟑</m:t>
                        </m:r>
                      </m:sub>
                    </m:sSub>
                    <m:r>
                      <a:rPr lang="en-US" sz="1200" b="1" i="1" smtClean="0">
                        <a:latin typeface="Cambria Math" panose="02040503050406030204" pitchFamily="18" charset="0"/>
                        <a:ea typeface="Cambria Math" panose="02040503050406030204" pitchFamily="18" charset="0"/>
                      </a:rPr>
                      <m:t>=</m:t>
                    </m:r>
                    <m:sSub>
                      <m:sSubPr>
                        <m:ctrlPr>
                          <a:rPr lang="en-US" sz="1200" b="1" i="1">
                            <a:latin typeface="Cambria Math" panose="02040503050406030204" pitchFamily="18" charset="0"/>
                            <a:ea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𝒓</m:t>
                        </m:r>
                      </m:e>
                      <m:sub>
                        <m:r>
                          <a:rPr lang="en-US" sz="1200" b="1" i="1">
                            <a:latin typeface="Cambria Math" panose="02040503050406030204" pitchFamily="18" charset="0"/>
                            <a:ea typeface="Cambria Math" panose="02040503050406030204" pitchFamily="18" charset="0"/>
                          </a:rPr>
                          <m:t>𝟏</m:t>
                        </m:r>
                      </m:sub>
                    </m:sSub>
                    <m:r>
                      <a:rPr lang="en-US" sz="1200" b="1" i="1" smtClean="0">
                        <a:latin typeface="Cambria Math" panose="02040503050406030204" pitchFamily="18" charset="0"/>
                        <a:ea typeface="Cambria Math" panose="02040503050406030204" pitchFamily="18" charset="0"/>
                      </a:rPr>
                      <m:t>+</m:t>
                    </m:r>
                    <m:sSub>
                      <m:sSubPr>
                        <m:ctrlPr>
                          <a:rPr lang="en-US" sz="1200" b="1" i="1">
                            <a:latin typeface="Cambria Math" panose="02040503050406030204" pitchFamily="18" charset="0"/>
                            <a:ea typeface="Cambria Math" panose="02040503050406030204" pitchFamily="18" charset="0"/>
                          </a:rPr>
                        </m:ctrlPr>
                      </m:sSubPr>
                      <m:e>
                        <m:r>
                          <a:rPr lang="en-US" sz="1200" b="1" i="1">
                            <a:latin typeface="Cambria Math" panose="02040503050406030204" pitchFamily="18" charset="0"/>
                            <a:ea typeface="Cambria Math" panose="02040503050406030204" pitchFamily="18" charset="0"/>
                          </a:rPr>
                          <m:t>𝒓</m:t>
                        </m:r>
                      </m:e>
                      <m:sub>
                        <m:r>
                          <a:rPr lang="en-US" sz="1200" b="1" i="1">
                            <a:latin typeface="Cambria Math" panose="02040503050406030204" pitchFamily="18" charset="0"/>
                            <a:ea typeface="Cambria Math" panose="02040503050406030204" pitchFamily="18" charset="0"/>
                          </a:rPr>
                          <m:t>𝟐</m:t>
                        </m:r>
                      </m:sub>
                    </m:sSub>
                  </m:oMath>
                </a14:m>
                <a:endParaRPr lang="en-US" dirty="0"/>
              </a:p>
              <a:p>
                <a:pPr marL="0" indent="0">
                  <a:buFont typeface="Arial" panose="020B0604020202020204" pitchFamily="34" charset="0"/>
                  <a:buNone/>
                </a:pPr>
                <a:endParaRPr lang="en-US" dirty="0"/>
              </a:p>
              <a:p>
                <a:r>
                  <a:rPr lang="en-US" b="1" dirty="0"/>
                  <a:t>However, </a:t>
                </a:r>
                <a:r>
                  <a:rPr lang="en-US" b="1" dirty="0" err="1"/>
                  <a:t>transE</a:t>
                </a:r>
                <a:r>
                  <a:rPr lang="en-US" b="1" dirty="0"/>
                  <a:t> could not capture symmetric relations. </a:t>
                </a:r>
                <a:r>
                  <a:rPr lang="en-US" dirty="0"/>
                  <a:t>This is because,</a:t>
                </a:r>
                <a:r>
                  <a:rPr lang="en-US" baseline="0" dirty="0"/>
                  <a:t> </a:t>
                </a:r>
                <a:r>
                  <a:rPr lang="en-US" b="1" baseline="0" dirty="0"/>
                  <a:t>if the same relation r holds for both directions</a:t>
                </a:r>
                <a:r>
                  <a:rPr lang="en-US" baseline="0" dirty="0"/>
                  <a:t> (i.e., </a:t>
                </a:r>
                <a14:m>
                  <m:oMath xmlns:m="http://schemas.openxmlformats.org/officeDocument/2006/math">
                    <m:r>
                      <a:rPr lang="en-US" sz="1200" kern="0" smtClean="0">
                        <a:solidFill>
                          <a:schemeClr val="tx1">
                            <a:lumMod val="95000"/>
                            <a:lumOff val="5000"/>
                          </a:schemeClr>
                        </a:solidFill>
                        <a:latin typeface="Cambria Math" panose="02040503050406030204" pitchFamily="18" charset="0"/>
                        <a:cs typeface="Arial" panose="020B0604020202020204" pitchFamily="34" charset="0"/>
                      </a:rPr>
                      <m:t>𝐡</m:t>
                    </m:r>
                    <m:r>
                      <a:rPr lang="en-US" sz="1200" kern="0" smtClean="0">
                        <a:solidFill>
                          <a:schemeClr val="tx1">
                            <a:lumMod val="95000"/>
                            <a:lumOff val="5000"/>
                          </a:schemeClr>
                        </a:solidFill>
                        <a:latin typeface="Cambria Math" panose="02040503050406030204" pitchFamily="18" charset="0"/>
                        <a:cs typeface="Arial" panose="020B0604020202020204" pitchFamily="34" charset="0"/>
                      </a:rPr>
                      <m:t>+</m:t>
                    </m:r>
                    <m:r>
                      <a:rPr lang="en-US" sz="1200" kern="0" smtClean="0">
                        <a:solidFill>
                          <a:schemeClr val="tx1">
                            <a:lumMod val="95000"/>
                            <a:lumOff val="5000"/>
                          </a:schemeClr>
                        </a:solidFill>
                        <a:latin typeface="Cambria Math" panose="02040503050406030204" pitchFamily="18" charset="0"/>
                        <a:cs typeface="Arial" panose="020B0604020202020204" pitchFamily="34" charset="0"/>
                      </a:rPr>
                      <m:t>𝐫</m:t>
                    </m:r>
                    <m:r>
                      <a:rPr lang="en-US" sz="1200" kern="0" smtClean="0">
                        <a:solidFill>
                          <a:schemeClr val="tx1">
                            <a:lumMod val="95000"/>
                            <a:lumOff val="5000"/>
                          </a:schemeClr>
                        </a:solidFill>
                        <a:latin typeface="Cambria Math" panose="02040503050406030204" pitchFamily="18" charset="0"/>
                        <a:cs typeface="Arial" panose="020B0604020202020204" pitchFamily="34" charset="0"/>
                      </a:rPr>
                      <m:t>=</m:t>
                    </m:r>
                    <m:r>
                      <a:rPr lang="en-US" sz="1200" kern="0" smtClean="0">
                        <a:solidFill>
                          <a:schemeClr val="tx1">
                            <a:lumMod val="95000"/>
                            <a:lumOff val="5000"/>
                          </a:schemeClr>
                        </a:solidFill>
                        <a:latin typeface="Cambria Math" panose="02040503050406030204" pitchFamily="18" charset="0"/>
                        <a:cs typeface="Arial" panose="020B0604020202020204" pitchFamily="34" charset="0"/>
                      </a:rPr>
                      <m:t>𝐭</m:t>
                    </m:r>
                  </m:oMath>
                </a14:m>
                <a:r>
                  <a:rPr lang="en-US" sz="12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r>
                      <a:rPr lang="en-US" sz="1200" kern="0">
                        <a:solidFill>
                          <a:schemeClr val="tx1">
                            <a:lumMod val="95000"/>
                            <a:lumOff val="5000"/>
                          </a:schemeClr>
                        </a:solidFill>
                        <a:latin typeface="Cambria Math" panose="02040503050406030204" pitchFamily="18" charset="0"/>
                        <a:cs typeface="Arial" panose="020B0604020202020204" pitchFamily="34" charset="0"/>
                      </a:rPr>
                      <m:t>𝐭</m:t>
                    </m:r>
                    <m:r>
                      <a:rPr lang="en-US" sz="1200" kern="0">
                        <a:solidFill>
                          <a:schemeClr val="tx1">
                            <a:lumMod val="95000"/>
                            <a:lumOff val="5000"/>
                          </a:schemeClr>
                        </a:solidFill>
                        <a:latin typeface="Cambria Math" panose="02040503050406030204" pitchFamily="18" charset="0"/>
                        <a:cs typeface="Arial" panose="020B0604020202020204" pitchFamily="34" charset="0"/>
                      </a:rPr>
                      <m:t>+</m:t>
                    </m:r>
                    <m:r>
                      <a:rPr lang="en-US" sz="1200" kern="0">
                        <a:solidFill>
                          <a:schemeClr val="tx1">
                            <a:lumMod val="95000"/>
                            <a:lumOff val="5000"/>
                          </a:schemeClr>
                        </a:solidFill>
                        <a:latin typeface="Cambria Math" panose="02040503050406030204" pitchFamily="18" charset="0"/>
                        <a:cs typeface="Arial" panose="020B0604020202020204" pitchFamily="34" charset="0"/>
                      </a:rPr>
                      <m:t>𝐫</m:t>
                    </m:r>
                    <m:r>
                      <a:rPr lang="en-US" sz="1200" kern="0">
                        <a:solidFill>
                          <a:schemeClr val="tx1">
                            <a:lumMod val="95000"/>
                            <a:lumOff val="5000"/>
                          </a:schemeClr>
                        </a:solidFill>
                        <a:latin typeface="Cambria Math" panose="02040503050406030204" pitchFamily="18" charset="0"/>
                        <a:cs typeface="Arial" panose="020B0604020202020204" pitchFamily="34" charset="0"/>
                      </a:rPr>
                      <m:t>=</m:t>
                    </m:r>
                    <m:r>
                      <a:rPr lang="en-US" sz="1200" kern="0">
                        <a:solidFill>
                          <a:schemeClr val="tx1">
                            <a:lumMod val="95000"/>
                            <a:lumOff val="5000"/>
                          </a:schemeClr>
                        </a:solidFill>
                        <a:latin typeface="Cambria Math" panose="02040503050406030204" pitchFamily="18" charset="0"/>
                        <a:cs typeface="Arial" panose="020B0604020202020204" pitchFamily="34" charset="0"/>
                      </a:rPr>
                      <m:t>𝐡</m:t>
                    </m:r>
                  </m:oMath>
                </a14:m>
                <a:r>
                  <a:rPr lang="en-US" dirty="0"/>
                  <a:t>), </a:t>
                </a:r>
                <a:r>
                  <a:rPr lang="en-US" b="1" dirty="0"/>
                  <a:t>the only way to do this is make r=0 and t=h. which is not desirable</a:t>
                </a:r>
                <a:r>
                  <a:rPr lang="en-US" b="1" baseline="0" dirty="0"/>
                  <a:t> because</a:t>
                </a:r>
              </a:p>
              <a:p>
                <a:r>
                  <a:rPr lang="en-US" baseline="0" dirty="0"/>
                  <a:t>First, it </a:t>
                </a:r>
                <a:r>
                  <a:rPr lang="en-US" dirty="0"/>
                  <a:t>means that h and t have</a:t>
                </a:r>
                <a:r>
                  <a:rPr lang="en-US" baseline="0" dirty="0"/>
                  <a:t> the same embedding albert h and t are different entities. </a:t>
                </a:r>
              </a:p>
              <a:p>
                <a:r>
                  <a:rPr lang="en-US" baseline="0" dirty="0"/>
                  <a:t>Second, </a:t>
                </a:r>
                <a:r>
                  <a:rPr lang="en-US" b="1" baseline="0" dirty="0"/>
                  <a:t>it forces all the symmetric relations to share the same embedding </a:t>
                </a:r>
                <a:r>
                  <a:rPr lang="en-US" baseline="0" dirty="0"/>
                  <a:t>(a zero vector) </a:t>
                </a:r>
                <a:r>
                  <a:rPr lang="en-US" b="1" baseline="0" dirty="0"/>
                  <a:t>albeit there are many different kinds of symmetric relations </a:t>
                </a:r>
                <a:r>
                  <a:rPr lang="en-US" baseline="0" dirty="0"/>
                  <a:t>(sibling of, friends of, classmates of, enemy of, etc.)</a:t>
                </a:r>
              </a:p>
              <a:p>
                <a:endParaRPr lang="en-US" baseline="0" dirty="0"/>
              </a:p>
              <a:p>
                <a:r>
                  <a:rPr lang="en-US" baseline="0" dirty="0"/>
                  <a:t>Both of these two facts limit the modeling capability of </a:t>
                </a:r>
                <a:r>
                  <a:rPr lang="en-US" baseline="0" dirty="0" err="1"/>
                  <a:t>transE</a:t>
                </a:r>
                <a:endParaRPr lang="en-US" baseline="0" dirty="0"/>
              </a:p>
              <a:p>
                <a:endParaRPr lang="en-US" baseline="0" dirty="0"/>
              </a:p>
              <a:p>
                <a:endParaRPr lang="en-US" baseline="0" dirty="0"/>
              </a:p>
              <a:p>
                <a:endParaRPr lang="en-US" dirty="0"/>
              </a:p>
            </p:txBody>
          </p:sp>
        </mc:Choice>
        <mc:Fallback xmlns="">
          <p:sp>
            <p:nvSpPr>
              <p:cNvPr id="3" name="Notes Placeholder 2"/>
              <p:cNvSpPr>
                <a:spLocks noGrp="1"/>
              </p:cNvSpPr>
              <p:nvPr>
                <p:ph type="body" idx="1"/>
              </p:nvPr>
            </p:nvSpPr>
            <p:spPr/>
            <p:txBody>
              <a:bodyPr/>
              <a:lstStyle/>
              <a:p>
                <a:r>
                  <a:rPr lang="en-US" dirty="0"/>
                  <a:t>The idea of </a:t>
                </a:r>
                <a:r>
                  <a:rPr lang="en-US" dirty="0" err="1"/>
                  <a:t>transE</a:t>
                </a:r>
                <a:r>
                  <a:rPr lang="en-US" dirty="0"/>
                  <a:t> is very natural and it sounds great. A natural question is what kind of relationships this kind of approach is able to learn. </a:t>
                </a:r>
              </a:p>
              <a:p>
                <a:r>
                  <a:rPr lang="en-US" dirty="0"/>
                  <a:t> </a:t>
                </a:r>
                <a:r>
                  <a:rPr lang="en-US" dirty="0" err="1"/>
                  <a:t>TransE</a:t>
                </a:r>
                <a:r>
                  <a:rPr lang="en-US" dirty="0"/>
                  <a:t> is able to model </a:t>
                </a:r>
                <a:r>
                  <a:rPr lang="en-US" sz="1200" kern="0" dirty="0">
                    <a:solidFill>
                      <a:schemeClr val="tx1">
                        <a:lumMod val="95000"/>
                        <a:lumOff val="5000"/>
                      </a:schemeClr>
                    </a:solidFill>
                    <a:latin typeface="Arial" panose="020B0604020202020204" pitchFamily="34" charset="0"/>
                    <a:cs typeface="Arial" panose="020B0604020202020204" pitchFamily="34" charset="0"/>
                  </a:rPr>
                  <a:t>antisymmetric relations, because if h plus r is equal to t, t plus r is not equal to h when r is not equal to 0. </a:t>
                </a:r>
              </a:p>
              <a:p>
                <a:r>
                  <a:rPr lang="en-US" sz="1200" kern="0" dirty="0">
                    <a:solidFill>
                      <a:schemeClr val="tx1">
                        <a:lumMod val="95000"/>
                        <a:lumOff val="5000"/>
                      </a:schemeClr>
                    </a:solidFill>
                    <a:latin typeface="Arial" panose="020B0604020202020204" pitchFamily="34" charset="0"/>
                    <a:cs typeface="Arial" panose="020B0604020202020204" pitchFamily="34" charset="0"/>
                  </a:rPr>
                  <a:t>Besides, </a:t>
                </a:r>
                <a:r>
                  <a:rPr lang="en-US" sz="1200" kern="0" dirty="0" err="1">
                    <a:solidFill>
                      <a:schemeClr val="tx1">
                        <a:lumMod val="95000"/>
                        <a:lumOff val="5000"/>
                      </a:schemeClr>
                    </a:solidFill>
                    <a:latin typeface="Arial" panose="020B0604020202020204" pitchFamily="34" charset="0"/>
                    <a:cs typeface="Arial" panose="020B0604020202020204" pitchFamily="34" charset="0"/>
                  </a:rPr>
                  <a:t>transE</a:t>
                </a:r>
                <a:r>
                  <a:rPr lang="en-US" sz="1200" kern="0" dirty="0">
                    <a:solidFill>
                      <a:schemeClr val="tx1">
                        <a:lumMod val="95000"/>
                        <a:lumOff val="5000"/>
                      </a:schemeClr>
                    </a:solidFill>
                    <a:latin typeface="Arial" panose="020B0604020202020204" pitchFamily="34" charset="0"/>
                    <a:cs typeface="Arial" panose="020B0604020202020204" pitchFamily="34" charset="0"/>
                  </a:rPr>
                  <a:t> can model inverse relations as long as </a:t>
                </a:r>
                <a:r>
                  <a:rPr lang="en-US" sz="1200" b="1" i="0">
                    <a:latin typeface="Cambria Math" panose="02040503050406030204" pitchFamily="18" charset="0"/>
                    <a:ea typeface="Cambria Math" panose="02040503050406030204" pitchFamily="18" charset="0"/>
                  </a:rPr>
                  <a:t>𝒓_𝟏=−𝒓_𝟐</a:t>
                </a:r>
                <a:r>
                  <a:rPr lang="en-US" dirty="0"/>
                  <a:t> then </a:t>
                </a:r>
              </a:p>
              <a:p>
                <a:r>
                  <a:rPr lang="en-US" dirty="0"/>
                  <a:t>Moreover, </a:t>
                </a:r>
                <a:r>
                  <a:rPr lang="en-US" dirty="0" err="1"/>
                  <a:t>transE</a:t>
                </a:r>
                <a:r>
                  <a:rPr lang="en-US" dirty="0"/>
                  <a:t> can model composition relations if </a:t>
                </a:r>
                <a:r>
                  <a:rPr lang="en-US" sz="1200" b="1" i="0">
                    <a:latin typeface="Cambria Math" panose="02040503050406030204" pitchFamily="18" charset="0"/>
                    <a:ea typeface="Cambria Math" panose="02040503050406030204" pitchFamily="18" charset="0"/>
                  </a:rPr>
                  <a:t>𝒓_𝟑=𝒓_𝟏+𝒓_𝟐</a:t>
                </a:r>
                <a:endParaRPr lang="en-US" dirty="0"/>
              </a:p>
              <a:p>
                <a:r>
                  <a:rPr lang="en-US" dirty="0"/>
                  <a:t>However, </a:t>
                </a:r>
                <a:r>
                  <a:rPr lang="en-US" dirty="0" err="1"/>
                  <a:t>transE</a:t>
                </a:r>
                <a:r>
                  <a:rPr lang="en-US" dirty="0"/>
                  <a:t> could not </a:t>
                </a:r>
                <a:r>
                  <a:rPr lang="en-US" dirty="0" err="1"/>
                  <a:t>caputure</a:t>
                </a:r>
                <a:r>
                  <a:rPr lang="en-US" dirty="0"/>
                  <a:t> symmetric relations. If </a:t>
                </a:r>
                <a:r>
                  <a:rPr lang="en-US" sz="1200" i="0" kern="0">
                    <a:solidFill>
                      <a:schemeClr val="tx1">
                        <a:lumMod val="95000"/>
                        <a:lumOff val="5000"/>
                      </a:schemeClr>
                    </a:solidFill>
                    <a:latin typeface="Cambria Math" panose="02040503050406030204" pitchFamily="18" charset="0"/>
                    <a:cs typeface="Arial" panose="020B0604020202020204" pitchFamily="34" charset="0"/>
                  </a:rPr>
                  <a:t>𝐡+𝐫=𝐭</a:t>
                </a:r>
                <a:r>
                  <a:rPr 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sz="1200" i="0" kern="0">
                    <a:solidFill>
                      <a:schemeClr val="tx1">
                        <a:lumMod val="95000"/>
                        <a:lumOff val="5000"/>
                      </a:schemeClr>
                    </a:solidFill>
                    <a:latin typeface="Cambria Math" panose="02040503050406030204" pitchFamily="18" charset="0"/>
                    <a:cs typeface="Arial" panose="020B0604020202020204" pitchFamily="34" charset="0"/>
                  </a:rPr>
                  <a:t>𝐭+𝐫=𝐡</a:t>
                </a:r>
                <a:r>
                  <a:rPr lang="en-US" dirty="0"/>
                  <a:t>, the only way to do this is make r=0. which means that h and t have</a:t>
                </a:r>
                <a:r>
                  <a:rPr lang="en-US" baseline="0" dirty="0"/>
                  <a:t> the same embedding.</a:t>
                </a:r>
              </a:p>
              <a:p>
                <a:r>
                  <a:rPr lang="en-US" baseline="0" dirty="0"/>
                  <a:t>But that is not good, because h and t are different entities. </a:t>
                </a:r>
                <a:endParaRPr lang="en-US" dirty="0"/>
              </a:p>
            </p:txBody>
          </p:sp>
        </mc:Fallback>
      </mc:AlternateContent>
      <p:sp>
        <p:nvSpPr>
          <p:cNvPr id="4" name="Slide Number Placeholder 3"/>
          <p:cNvSpPr>
            <a:spLocks noGrp="1"/>
          </p:cNvSpPr>
          <p:nvPr>
            <p:ph type="sldNum" sz="quarter" idx="5"/>
          </p:nvPr>
        </p:nvSpPr>
        <p:spPr/>
        <p:txBody>
          <a:bodyPr/>
          <a:lstStyle/>
          <a:p>
            <a:fld id="{62226179-13A6-6145-8724-7CC1C60BDAE1}" type="slidenum">
              <a:rPr lang="en-US" smtClean="0"/>
              <a:t>20</a:t>
            </a:fld>
            <a:endParaRPr lang="en-US"/>
          </a:p>
        </p:txBody>
      </p:sp>
    </p:spTree>
    <p:extLst>
      <p:ext uri="{BB962C8B-B14F-4D97-AF65-F5344CB8AC3E}">
        <p14:creationId xmlns:p14="http://schemas.microsoft.com/office/powerpoint/2010/main" val="234795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Here is a comparison of different kg embedding methods in terms of modeling the four commonly seen relations.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Beyond the four methods we introduce, there are many other kg embedding methods, such as RESCAL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ConvE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For the interest of time, we will not introduce each of them. If you are interested, you can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check</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the related references listed at the bottom</a:t>
            </a:r>
            <a:endParaRPr lang="en-US" sz="1800" dirty="0"/>
          </a:p>
        </p:txBody>
      </p:sp>
      <p:sp>
        <p:nvSpPr>
          <p:cNvPr id="4" name="Slide Number Placeholder 3"/>
          <p:cNvSpPr>
            <a:spLocks noGrp="1"/>
          </p:cNvSpPr>
          <p:nvPr>
            <p:ph type="sldNum" sz="quarter" idx="5"/>
          </p:nvPr>
        </p:nvSpPr>
        <p:spPr/>
        <p:txBody>
          <a:bodyPr/>
          <a:lstStyle/>
          <a:p>
            <a:fld id="{62226179-13A6-6145-8724-7CC1C60BDAE1}" type="slidenum">
              <a:rPr lang="en-US" smtClean="0"/>
              <a:t>21</a:t>
            </a:fld>
            <a:endParaRPr lang="en-US"/>
          </a:p>
        </p:txBody>
      </p:sp>
    </p:spTree>
    <p:extLst>
      <p:ext uri="{BB962C8B-B14F-4D97-AF65-F5344CB8AC3E}">
        <p14:creationId xmlns:p14="http://schemas.microsoft.com/office/powerpoint/2010/main" val="16533297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I will </a:t>
            </a:r>
            <a:r>
              <a:rPr lang="en-US" b="1" dirty="0"/>
              <a:t>introduce</a:t>
            </a:r>
            <a:r>
              <a:rPr lang="en-US" dirty="0"/>
              <a:t> the </a:t>
            </a:r>
            <a:r>
              <a:rPr lang="en-US" sz="1200" b="0" dirty="0">
                <a:solidFill>
                  <a:schemeClr val="bg1"/>
                </a:solidFill>
              </a:rPr>
              <a:t>General Knowledge Graph Reasoning </a:t>
            </a:r>
            <a:r>
              <a:rPr lang="en-US" sz="1200" b="1" dirty="0">
                <a:solidFill>
                  <a:schemeClr val="bg1"/>
                </a:solidFill>
              </a:rPr>
              <a:t>from 4 categories,</a:t>
            </a:r>
            <a:r>
              <a:rPr lang="en-US" sz="1200" b="0" dirty="0">
                <a:solidFill>
                  <a:schemeClr val="bg1"/>
                </a:solidFill>
              </a:rPr>
              <a:t> </a:t>
            </a:r>
            <a:r>
              <a:rPr lang="en-US" sz="1200" b="0" dirty="0"/>
              <a:t>Knowledge Graph Embedding</a:t>
            </a:r>
            <a:r>
              <a:rPr lang="en-US" sz="1200" b="0" dirty="0">
                <a:solidFill>
                  <a:schemeClr val="bg1"/>
                </a:solidFill>
              </a:rPr>
              <a:t>, </a:t>
            </a:r>
            <a:r>
              <a:rPr lang="en-US" sz="1200" b="0" dirty="0" err="1">
                <a:solidFill>
                  <a:schemeClr val="bg1"/>
                </a:solidFill>
              </a:rPr>
              <a:t>xxxxx</a:t>
            </a:r>
            <a:r>
              <a:rPr lang="en-US" sz="1200" b="0" dirty="0">
                <a:solidFill>
                  <a:schemeClr val="bg1"/>
                </a:solidFill>
              </a:rPr>
              <a:t>, path xxx, and xxx.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Now, let’s see the first category knowledge graph embedding. </a:t>
            </a:r>
          </a:p>
        </p:txBody>
      </p:sp>
      <p:sp>
        <p:nvSpPr>
          <p:cNvPr id="4" name="Slide Number Placeholder 3"/>
          <p:cNvSpPr>
            <a:spLocks noGrp="1"/>
          </p:cNvSpPr>
          <p:nvPr>
            <p:ph type="sldNum" sz="quarter" idx="5"/>
          </p:nvPr>
        </p:nvSpPr>
        <p:spPr/>
        <p:txBody>
          <a:bodyPr/>
          <a:lstStyle/>
          <a:p>
            <a:fld id="{62226179-13A6-6145-8724-7CC1C60BDAE1}" type="slidenum">
              <a:rPr lang="en-US" smtClean="0"/>
              <a:t>22</a:t>
            </a:fld>
            <a:endParaRPr lang="en-US"/>
          </a:p>
        </p:txBody>
      </p:sp>
    </p:spTree>
    <p:extLst>
      <p:ext uri="{BB962C8B-B14F-4D97-AF65-F5344CB8AC3E}">
        <p14:creationId xmlns:p14="http://schemas.microsoft.com/office/powerpoint/2010/main" val="18991333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One of the </a:t>
            </a:r>
            <a:r>
              <a:rPr lang="en-US" altLang="zh-CN" b="1" dirty="0"/>
              <a:t>earliest</a:t>
            </a:r>
            <a:r>
              <a:rPr lang="en-US" b="1" dirty="0"/>
              <a:t> hard rule base</a:t>
            </a:r>
            <a:r>
              <a:rPr lang="en-US" dirty="0"/>
              <a:t>d reasoning system is rule-based expert system. </a:t>
            </a:r>
          </a:p>
          <a:p>
            <a:r>
              <a:rPr lang="en-US" dirty="0"/>
              <a:t>It can be tracked to 1970s.</a:t>
            </a:r>
          </a:p>
          <a:p>
            <a:endParaRPr lang="en-US" dirty="0"/>
          </a:p>
          <a:p>
            <a:r>
              <a:rPr lang="en-US" dirty="0"/>
              <a:t>The key idea of </a:t>
            </a:r>
            <a:r>
              <a:rPr lang="en-US" altLang="zh-CN" sz="1200" b="1" kern="0" dirty="0">
                <a:solidFill>
                  <a:srgbClr val="11284B"/>
                </a:solidFill>
                <a:latin typeface="Arial"/>
                <a:cs typeface="Arial"/>
              </a:rPr>
              <a:t>R</a:t>
            </a:r>
            <a:r>
              <a:rPr lang="en-US" sz="1200" b="1" kern="0" dirty="0">
                <a:solidFill>
                  <a:srgbClr val="11284B"/>
                </a:solidFill>
                <a:latin typeface="Arial"/>
                <a:cs typeface="Arial"/>
              </a:rPr>
              <a:t>ule-based Expert System is to apply hard rules iteratively to generate new facts. </a:t>
            </a:r>
          </a:p>
          <a:p>
            <a:r>
              <a:rPr lang="en-US" sz="1200" b="1" kern="0" dirty="0">
                <a:solidFill>
                  <a:srgbClr val="11284B"/>
                </a:solidFill>
                <a:latin typeface="Arial"/>
                <a:cs typeface="Arial"/>
              </a:rPr>
              <a:t>It is a very straightforward method. </a:t>
            </a:r>
            <a:endParaRPr lang="en-US" dirty="0"/>
          </a:p>
          <a:p>
            <a:endParaRPr lang="en-US" dirty="0"/>
          </a:p>
          <a:p>
            <a:r>
              <a:rPr lang="en-US" dirty="0"/>
              <a:t>Generally, there are three primary components in ruled-based expert system: the inference engine, the knowledge base and the rules defined by experts. </a:t>
            </a:r>
          </a:p>
        </p:txBody>
      </p:sp>
      <p:sp>
        <p:nvSpPr>
          <p:cNvPr id="4" name="Slide Number Placeholder 3"/>
          <p:cNvSpPr>
            <a:spLocks noGrp="1"/>
          </p:cNvSpPr>
          <p:nvPr>
            <p:ph type="sldNum" sz="quarter" idx="5"/>
          </p:nvPr>
        </p:nvSpPr>
        <p:spPr/>
        <p:txBody>
          <a:bodyPr/>
          <a:lstStyle/>
          <a:p>
            <a:fld id="{62226179-13A6-6145-8724-7CC1C60BDAE1}" type="slidenum">
              <a:rPr lang="en-US" smtClean="0"/>
              <a:t>23</a:t>
            </a:fld>
            <a:endParaRPr lang="en-US"/>
          </a:p>
        </p:txBody>
      </p:sp>
    </p:spTree>
    <p:extLst>
      <p:ext uri="{BB962C8B-B14F-4D97-AF65-F5344CB8AC3E}">
        <p14:creationId xmlns:p14="http://schemas.microsoft.com/office/powerpoint/2010/main" val="27431177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24</a:t>
            </a:fld>
            <a:endParaRPr lang="en-US"/>
          </a:p>
        </p:txBody>
      </p:sp>
    </p:spTree>
    <p:extLst>
      <p:ext uri="{BB962C8B-B14F-4D97-AF65-F5344CB8AC3E}">
        <p14:creationId xmlns:p14="http://schemas.microsoft.com/office/powerpoint/2010/main" val="32385847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rule based reasoning methods, they require the rule is given.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However, it’s not the case usually. We don’t have any rules. One possible solution is path-based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path based reasoning method, </a:t>
            </a:r>
            <a:r>
              <a:rPr lang="en-US" sz="1200" kern="0" dirty="0">
                <a:solidFill>
                  <a:schemeClr val="tx1">
                    <a:lumMod val="95000"/>
                    <a:lumOff val="5000"/>
                  </a:schemeClr>
                </a:solidFill>
                <a:latin typeface="Arial" panose="020B0604020202020204" pitchFamily="34" charset="0"/>
                <a:cs typeface="Arial" panose="020B0604020202020204" pitchFamily="34" charset="0"/>
              </a:rPr>
              <a:t>No rule is needed. I</a:t>
            </a:r>
            <a:r>
              <a:rPr lang="en-US" dirty="0"/>
              <a:t>t utilize different paths in the knowledge graph to </a:t>
            </a:r>
            <a:r>
              <a:rPr lang="en-US" sz="1200" kern="0" dirty="0">
                <a:solidFill>
                  <a:schemeClr val="tx1">
                    <a:lumMod val="95000"/>
                    <a:lumOff val="5000"/>
                  </a:schemeClr>
                </a:solidFill>
                <a:latin typeface="Arial" panose="020B0604020202020204" pitchFamily="34" charset="0"/>
                <a:cs typeface="Arial" panose="020B0604020202020204" pitchFamily="34" charset="0"/>
              </a:rPr>
              <a:t>infer new information.</a:t>
            </a:r>
          </a:p>
          <a:p>
            <a:r>
              <a:rPr lang="en-US" sz="1200" kern="0" dirty="0">
                <a:solidFill>
                  <a:schemeClr val="tx1">
                    <a:lumMod val="95000"/>
                    <a:lumOff val="5000"/>
                  </a:schemeClr>
                </a:solidFill>
                <a:latin typeface="Arial" panose="020B0604020202020204" pitchFamily="34" charset="0"/>
                <a:cs typeface="Arial" panose="020B0604020202020204" pitchFamily="34" charset="0"/>
              </a:rPr>
              <a:t>These paths can be directed or undirected. </a:t>
            </a:r>
          </a:p>
        </p:txBody>
      </p:sp>
      <p:sp>
        <p:nvSpPr>
          <p:cNvPr id="4" name="Slide Number Placeholder 3"/>
          <p:cNvSpPr>
            <a:spLocks noGrp="1"/>
          </p:cNvSpPr>
          <p:nvPr>
            <p:ph type="sldNum" sz="quarter" idx="5"/>
          </p:nvPr>
        </p:nvSpPr>
        <p:spPr/>
        <p:txBody>
          <a:bodyPr/>
          <a:lstStyle/>
          <a:p>
            <a:fld id="{62226179-13A6-6145-8724-7CC1C60BDAE1}" type="slidenum">
              <a:rPr lang="en-US" smtClean="0"/>
              <a:t>25</a:t>
            </a:fld>
            <a:endParaRPr lang="en-US"/>
          </a:p>
        </p:txBody>
      </p:sp>
    </p:spTree>
    <p:extLst>
      <p:ext uri="{BB962C8B-B14F-4D97-AF65-F5344CB8AC3E}">
        <p14:creationId xmlns:p14="http://schemas.microsoft.com/office/powerpoint/2010/main" val="137384366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very first method of path reasoning is path ranking algorithm </a:t>
            </a:r>
            <a:r>
              <a:rPr lang="en-US" sz="1200" b="1" kern="0" dirty="0">
                <a:solidFill>
                  <a:schemeClr val="tx1">
                    <a:lumMod val="95000"/>
                    <a:lumOff val="5000"/>
                  </a:schemeClr>
                </a:solidFill>
                <a:latin typeface="Arial" panose="020B0604020202020204" pitchFamily="34" charset="0"/>
                <a:cs typeface="Arial" panose="020B0604020202020204" pitchFamily="34" charset="0"/>
              </a:rPr>
              <a:t>which treats the random walks around a query node as the relational features</a:t>
            </a:r>
            <a:r>
              <a:rPr lang="en-US" sz="1200" kern="0" dirty="0">
                <a:solidFill>
                  <a:schemeClr val="tx1">
                    <a:lumMod val="95000"/>
                    <a:lumOff val="5000"/>
                  </a:schemeClr>
                </a:solidFill>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idea of PRA (path ranking algorithm) is to use random walk to find many different paths between two nodes, and </a:t>
            </a:r>
            <a:r>
              <a:rPr lang="en-US" sz="1200" b="1" kern="0" dirty="0">
                <a:solidFill>
                  <a:schemeClr val="tx1">
                    <a:lumMod val="95000"/>
                    <a:lumOff val="5000"/>
                  </a:schemeClr>
                </a:solidFill>
                <a:latin typeface="Arial" panose="020B0604020202020204" pitchFamily="34" charset="0"/>
                <a:cs typeface="Arial" panose="020B0604020202020204" pitchFamily="34" charset="0"/>
              </a:rPr>
              <a:t>treat these paths as the feature of the relation, and use a logistic regression model to learn a classifier to predict the score of the triplet.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26</a:t>
            </a:fld>
            <a:endParaRPr lang="en-US"/>
          </a:p>
        </p:txBody>
      </p:sp>
    </p:spTree>
    <p:extLst>
      <p:ext uri="{BB962C8B-B14F-4D97-AF65-F5344CB8AC3E}">
        <p14:creationId xmlns:p14="http://schemas.microsoft.com/office/powerpoint/2010/main" val="15422413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very first method of path reasoning is path ranking algorithm </a:t>
            </a:r>
            <a:r>
              <a:rPr lang="en-US" sz="1200" b="1" kern="0" dirty="0">
                <a:solidFill>
                  <a:schemeClr val="tx1">
                    <a:lumMod val="95000"/>
                    <a:lumOff val="5000"/>
                  </a:schemeClr>
                </a:solidFill>
                <a:latin typeface="Arial" panose="020B0604020202020204" pitchFamily="34" charset="0"/>
                <a:cs typeface="Arial" panose="020B0604020202020204" pitchFamily="34" charset="0"/>
              </a:rPr>
              <a:t>which treats the random walks around a query node as the relational features</a:t>
            </a:r>
            <a:r>
              <a:rPr lang="en-US" sz="1200" kern="0" dirty="0">
                <a:solidFill>
                  <a:schemeClr val="tx1">
                    <a:lumMod val="95000"/>
                    <a:lumOff val="5000"/>
                  </a:schemeClr>
                </a:solidFill>
                <a:latin typeface="Arial" panose="020B0604020202020204" pitchFamily="34" charset="0"/>
                <a:cs typeface="Arial" panose="020B0604020202020204"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idea of PRA (path ranking algorithm) is to use random walk to find many different paths between two nodes, and </a:t>
            </a:r>
            <a:r>
              <a:rPr lang="en-US" sz="1200" b="1" kern="0" dirty="0">
                <a:solidFill>
                  <a:schemeClr val="tx1">
                    <a:lumMod val="95000"/>
                    <a:lumOff val="5000"/>
                  </a:schemeClr>
                </a:solidFill>
                <a:latin typeface="Arial" panose="020B0604020202020204" pitchFamily="34" charset="0"/>
                <a:cs typeface="Arial" panose="020B0604020202020204" pitchFamily="34" charset="0"/>
              </a:rPr>
              <a:t>treat these paths as the feature of the relation, and use a logistic regression model to learn a classifier to predict the score of the triplet.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27</a:t>
            </a:fld>
            <a:endParaRPr lang="en-US"/>
          </a:p>
        </p:txBody>
      </p:sp>
    </p:spTree>
    <p:extLst>
      <p:ext uri="{BB962C8B-B14F-4D97-AF65-F5344CB8AC3E}">
        <p14:creationId xmlns:p14="http://schemas.microsoft.com/office/powerpoint/2010/main" val="14095961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I will </a:t>
            </a:r>
            <a:r>
              <a:rPr lang="en-US" b="1" dirty="0"/>
              <a:t>introduce</a:t>
            </a:r>
            <a:r>
              <a:rPr lang="en-US" dirty="0"/>
              <a:t> the </a:t>
            </a:r>
            <a:r>
              <a:rPr lang="en-US" sz="1200" b="0" dirty="0">
                <a:solidFill>
                  <a:schemeClr val="bg1"/>
                </a:solidFill>
              </a:rPr>
              <a:t>General Knowledge Graph Reasoning </a:t>
            </a:r>
            <a:r>
              <a:rPr lang="en-US" sz="1200" b="1" dirty="0">
                <a:solidFill>
                  <a:schemeClr val="bg1"/>
                </a:solidFill>
              </a:rPr>
              <a:t>from 4 categories,</a:t>
            </a:r>
            <a:r>
              <a:rPr lang="en-US" sz="1200" b="0" dirty="0">
                <a:solidFill>
                  <a:schemeClr val="bg1"/>
                </a:solidFill>
              </a:rPr>
              <a:t> </a:t>
            </a:r>
            <a:r>
              <a:rPr lang="en-US" sz="1200" b="0" dirty="0"/>
              <a:t>Knowledge Graph Embedding</a:t>
            </a:r>
            <a:r>
              <a:rPr lang="en-US" sz="1200" b="0" dirty="0">
                <a:solidFill>
                  <a:schemeClr val="bg1"/>
                </a:solidFill>
              </a:rPr>
              <a:t>, </a:t>
            </a:r>
            <a:r>
              <a:rPr lang="en-US" sz="1200" b="0" dirty="0" err="1">
                <a:solidFill>
                  <a:schemeClr val="bg1"/>
                </a:solidFill>
              </a:rPr>
              <a:t>xxxxx</a:t>
            </a:r>
            <a:r>
              <a:rPr lang="en-US" sz="1200" b="0" dirty="0">
                <a:solidFill>
                  <a:schemeClr val="bg1"/>
                </a:solidFill>
              </a:rPr>
              <a:t>, path xxx, and xxx.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Now, let’s see the first category knowledge graph embedding. </a:t>
            </a:r>
          </a:p>
        </p:txBody>
      </p:sp>
      <p:sp>
        <p:nvSpPr>
          <p:cNvPr id="4" name="Slide Number Placeholder 3"/>
          <p:cNvSpPr>
            <a:spLocks noGrp="1"/>
          </p:cNvSpPr>
          <p:nvPr>
            <p:ph type="sldNum" sz="quarter" idx="5"/>
          </p:nvPr>
        </p:nvSpPr>
        <p:spPr/>
        <p:txBody>
          <a:bodyPr/>
          <a:lstStyle/>
          <a:p>
            <a:fld id="{62226179-13A6-6145-8724-7CC1C60BDAE1}" type="slidenum">
              <a:rPr lang="en-US" smtClean="0"/>
              <a:t>28</a:t>
            </a:fld>
            <a:endParaRPr lang="en-US"/>
          </a:p>
        </p:txBody>
      </p:sp>
    </p:spTree>
    <p:extLst>
      <p:ext uri="{BB962C8B-B14F-4D97-AF65-F5344CB8AC3E}">
        <p14:creationId xmlns:p14="http://schemas.microsoft.com/office/powerpoint/2010/main" val="295235675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Logical rule mining aims to extract </a:t>
            </a:r>
            <a:r>
              <a:rPr lang="en-US" sz="1200" kern="0" dirty="0">
                <a:solidFill>
                  <a:schemeClr val="tx1">
                    <a:lumMod val="95000"/>
                    <a:lumOff val="5000"/>
                  </a:schemeClr>
                </a:solidFill>
                <a:latin typeface="Arial" panose="020B0604020202020204" pitchFamily="34" charset="0"/>
                <a:cs typeface="Arial" panose="020B0604020202020204" pitchFamily="34" charset="0"/>
              </a:rPr>
              <a:t>general and meaningful rules from the knowledge graph, so that these rules can be applied to reason new, unseen data. </a:t>
            </a:r>
            <a:endParaRPr lang="en-US" dirty="0"/>
          </a:p>
          <a:p>
            <a:pPr marL="0" marR="0" fontAlgn="base">
              <a:lnSpc>
                <a:spcPct val="107000"/>
              </a:lnSpc>
              <a:spcBef>
                <a:spcPts val="0"/>
              </a:spcBef>
              <a:spcAft>
                <a:spcPts val="0"/>
              </a:spcAft>
            </a:pPr>
            <a:endParaRPr lang="en-US" dirty="0"/>
          </a:p>
          <a:p>
            <a:pPr marL="0" marR="0" lvl="0" indent="0" algn="l" defTabSz="914400" rtl="0" eaLnBrk="1" fontAlgn="base" latinLnBrk="0" hangingPunct="1">
              <a:lnSpc>
                <a:spcPct val="107000"/>
              </a:lnSpc>
              <a:spcBef>
                <a:spcPts val="0"/>
              </a:spcBef>
              <a:spcAft>
                <a:spcPts val="0"/>
              </a:spcAft>
              <a:buClrTx/>
              <a:buSzTx/>
              <a:buFontTx/>
              <a:buNone/>
              <a:tabLst/>
              <a:defRPr/>
            </a:pP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Logic rule mining has many advantages. </a:t>
            </a:r>
          </a:p>
          <a:p>
            <a:pPr marL="0" marR="0" lvl="0" indent="0" algn="l" defTabSz="914400" rtl="0" eaLnBrk="1" fontAlgn="base" latinLnBrk="0" hangingPunct="1">
              <a:lnSpc>
                <a:spcPct val="107000"/>
              </a:lnSpc>
              <a:spcBef>
                <a:spcPts val="0"/>
              </a:spcBef>
              <a:spcAft>
                <a:spcPts val="0"/>
              </a:spcAft>
              <a:buClrTx/>
              <a:buSzTx/>
              <a:buFontTx/>
              <a:buNone/>
              <a:tabLst/>
              <a:defRPr/>
            </a:pP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For example, </a:t>
            </a:r>
            <a:r>
              <a:rPr lang="en-US" sz="1200" kern="0" dirty="0">
                <a:solidFill>
                  <a:schemeClr val="tx1">
                    <a:lumMod val="95000"/>
                    <a:lumOff val="5000"/>
                  </a:schemeClr>
                </a:solidFill>
                <a:latin typeface="Arial" panose="020B0604020202020204" pitchFamily="34" charset="0"/>
                <a:cs typeface="Arial" panose="020B0604020202020204" pitchFamily="34" charset="0"/>
              </a:rPr>
              <a:t>Logical rules have the potential to generalize well, the rules mined in one knowledge graph can be applied to other similar knowledge graph. </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Besides, Logical rules are explainable and understandable, it makes the reasoning process more interpretable. </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29</a:t>
            </a:fld>
            <a:endParaRPr lang="en-US"/>
          </a:p>
        </p:txBody>
      </p:sp>
    </p:spTree>
    <p:extLst>
      <p:ext uri="{BB962C8B-B14F-4D97-AF65-F5344CB8AC3E}">
        <p14:creationId xmlns:p14="http://schemas.microsoft.com/office/powerpoint/2010/main" val="183671283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There is a wealth of knowledge graphs available online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they can be domain specific or general purpose.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Some commonly used knowledge graphs including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yago</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wikidata</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b="1" kern="100" dirty="0" err="1">
                <a:effectLst/>
                <a:latin typeface="Calibri" panose="020F0502020204030204" pitchFamily="34" charset="0"/>
                <a:ea typeface="DengXian" panose="02010600030101010101" pitchFamily="2" charset="-122"/>
                <a:cs typeface="Times New Roman" panose="02020603050405020304" pitchFamily="18" charset="0"/>
              </a:rPr>
              <a:t>Dppedia</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and so 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These knowledge graphs are usually very large, containing millions or billions facts, and millions of entitie</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For example, the </a:t>
            </a:r>
            <a:r>
              <a:rPr lang="en-US" b="0" i="0" dirty="0">
                <a:solidFill>
                  <a:srgbClr val="000000"/>
                </a:solidFill>
                <a:effectLst/>
                <a:latin typeface="Roboto" panose="02000000000000000000" pitchFamily="2" charset="0"/>
              </a:rPr>
              <a:t>GDELT Global Knowledge Graph contains about 3.5 billions of facts and more than 300 millions of entities. </a:t>
            </a: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a:t>
            </a:fld>
            <a:endParaRPr lang="en-US"/>
          </a:p>
        </p:txBody>
      </p:sp>
    </p:spTree>
    <p:extLst>
      <p:ext uri="{BB962C8B-B14F-4D97-AF65-F5344CB8AC3E}">
        <p14:creationId xmlns:p14="http://schemas.microsoft.com/office/powerpoint/2010/main" val="4291140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Process of Inductive Rule Mining commonly contains two tasks, rule generation and rule evaluation. </a:t>
            </a:r>
          </a:p>
          <a:p>
            <a:r>
              <a:rPr lang="en-US" sz="1200" kern="0" dirty="0">
                <a:solidFill>
                  <a:schemeClr val="tx1">
                    <a:lumMod val="95000"/>
                    <a:lumOff val="5000"/>
                  </a:schemeClr>
                </a:solidFill>
                <a:latin typeface="Arial" panose="020B0604020202020204" pitchFamily="34" charset="0"/>
                <a:cs typeface="Arial" panose="020B0604020202020204" pitchFamily="34" charset="0"/>
              </a:rPr>
              <a:t>Rule generation will Use a rule mining algorithm to discover interesting rules from the dataset.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While rule evaluation assess the quality and relevance of the generated rules.</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30</a:t>
            </a:fld>
            <a:endParaRPr lang="en-US"/>
          </a:p>
        </p:txBody>
      </p:sp>
    </p:spTree>
    <p:extLst>
      <p:ext uri="{BB962C8B-B14F-4D97-AF65-F5344CB8AC3E}">
        <p14:creationId xmlns:p14="http://schemas.microsoft.com/office/powerpoint/2010/main" val="262308053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Neural LP focuses on learning logical rules with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confidence scores. </a:t>
                </a:r>
              </a:p>
              <a:p>
                <a:pPr marL="0" marR="0" fontAlgn="base">
                  <a:lnSpc>
                    <a:spcPct val="107000"/>
                  </a:lnSpc>
                  <a:spcBef>
                    <a:spcPts val="0"/>
                  </a:spcBef>
                  <a:spcAft>
                    <a:spcPts val="0"/>
                  </a:spcAft>
                </a:pPr>
                <a:r>
                  <a:rPr lang="en-US" dirty="0"/>
                  <a:t>In Neural LP , the reasoning process is a sequence of matrix </a:t>
                </a:r>
                <a:r>
                  <a:rPr lang="en-US" dirty="0" err="1"/>
                  <a:t>multppilication</a:t>
                </a:r>
                <a:r>
                  <a:rPr lang="en-US" dirty="0"/>
                  <a:t> operations. </a:t>
                </a:r>
              </a:p>
              <a:p>
                <a:pPr marL="0" marR="0" lvl="0" indent="0" algn="l" defTabSz="914400" rtl="0" eaLnBrk="1" fontAlgn="base" latinLnBrk="0" hangingPunct="1">
                  <a:lnSpc>
                    <a:spcPct val="107000"/>
                  </a:lnSpc>
                  <a:spcBef>
                    <a:spcPts val="0"/>
                  </a:spcBef>
                  <a:spcAft>
                    <a:spcPts val="0"/>
                  </a:spcAft>
                  <a:buClrTx/>
                  <a:buSzTx/>
                  <a:buFontTx/>
                  <a:buNone/>
                  <a:tabLst/>
                  <a:defRPr/>
                </a:pPr>
                <a:r>
                  <a:rPr lang="en-US" dirty="0"/>
                  <a:t>Neural LP </a:t>
                </a:r>
                <a:r>
                  <a:rPr lang="en-US" sz="1200" kern="0" dirty="0">
                    <a:solidFill>
                      <a:schemeClr val="tx1">
                        <a:lumMod val="95000"/>
                        <a:lumOff val="5000"/>
                      </a:schemeClr>
                    </a:solidFill>
                    <a:latin typeface="Arial" panose="020B0604020202020204" pitchFamily="34" charset="0"/>
                    <a:cs typeface="Arial" panose="020B0604020202020204" pitchFamily="34" charset="0"/>
                  </a:rPr>
                  <a:t>Denote each relation as a matrix </a:t>
                </a:r>
                <a14:m>
                  <m:oMath xmlns:m="http://schemas.openxmlformats.org/officeDocument/2006/math">
                    <m:r>
                      <a:rPr lang="en-US" sz="1200" kern="0">
                        <a:solidFill>
                          <a:schemeClr val="tx1">
                            <a:lumMod val="95000"/>
                            <a:lumOff val="5000"/>
                          </a:schemeClr>
                        </a:solidFill>
                        <a:latin typeface="Cambria Math" panose="02040503050406030204" pitchFamily="18" charset="0"/>
                      </a:rPr>
                      <m:t>𝑅</m:t>
                    </m:r>
                  </m:oMath>
                </a14:m>
                <a:r>
                  <a:rPr lang="en-US" sz="1200" kern="0" dirty="0">
                    <a:solidFill>
                      <a:schemeClr val="tx1">
                        <a:lumMod val="95000"/>
                        <a:lumOff val="5000"/>
                      </a:schemeClr>
                    </a:solidFill>
                    <a:latin typeface="Arial" panose="020B0604020202020204" pitchFamily="34" charset="0"/>
                  </a:rPr>
                  <a:t>, and input query entity as a one-hot</a:t>
                </a:r>
                <a:r>
                  <a:rPr lang="en-US" sz="1200" kern="0" baseline="0" dirty="0">
                    <a:solidFill>
                      <a:schemeClr val="tx1">
                        <a:lumMod val="95000"/>
                        <a:lumOff val="5000"/>
                      </a:schemeClr>
                    </a:solidFill>
                    <a:latin typeface="Arial" panose="020B0604020202020204" pitchFamily="34" charset="0"/>
                  </a:rPr>
                  <a:t> vector. </a:t>
                </a:r>
                <a:endParaRPr lang="en-US" sz="1200" kern="0" dirty="0">
                  <a:solidFill>
                    <a:schemeClr val="tx1">
                      <a:lumMod val="95000"/>
                      <a:lumOff val="5000"/>
                    </a:schemeClr>
                  </a:solidFill>
                  <a:latin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reasoning results is </a:t>
                </a:r>
                <a:r>
                  <a:rPr lang="en-US" sz="1200" kern="0" dirty="0" err="1">
                    <a:solidFill>
                      <a:schemeClr val="tx1">
                        <a:lumMod val="95000"/>
                        <a:lumOff val="5000"/>
                      </a:schemeClr>
                    </a:solidFill>
                    <a:latin typeface="Arial" panose="020B0604020202020204" pitchFamily="34" charset="0"/>
                    <a:cs typeface="Arial" panose="020B0604020202020204" pitchFamily="34" charset="0"/>
                  </a:rPr>
                  <a:t>computered</a:t>
                </a:r>
                <a:r>
                  <a:rPr lang="en-US" sz="1200" kern="0" dirty="0">
                    <a:solidFill>
                      <a:schemeClr val="tx1">
                        <a:lumMod val="95000"/>
                        <a:lumOff val="5000"/>
                      </a:schemeClr>
                    </a:solidFill>
                    <a:latin typeface="Arial" panose="020B0604020202020204" pitchFamily="34" charset="0"/>
                    <a:cs typeface="Arial" panose="020B0604020202020204" pitchFamily="34" charset="0"/>
                  </a:rPr>
                  <a:t> by the </a:t>
                </a:r>
                <a:r>
                  <a:rPr lang="en-US" dirty="0"/>
                  <a:t>matrix </a:t>
                </a:r>
                <a:r>
                  <a:rPr lang="en-US" dirty="0" err="1"/>
                  <a:t>multppilication</a:t>
                </a:r>
                <a:r>
                  <a:rPr lang="en-US" dirty="0"/>
                  <a:t>.  </a:t>
                </a: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Retrieving entities whose entries are non-zeros as answers</a:t>
                </a:r>
              </a:p>
              <a:p>
                <a:pPr marL="0" marR="0" fontAlgn="base">
                  <a:lnSpc>
                    <a:spcPct val="107000"/>
                  </a:lnSpc>
                  <a:spcBef>
                    <a:spcPts val="0"/>
                  </a:spcBef>
                  <a:spcAft>
                    <a:spcPts val="0"/>
                  </a:spcAft>
                </a:pPr>
                <a:endParaRPr lang="en-US" dirty="0"/>
              </a:p>
              <a:p>
                <a:endParaRPr lang="en-US" dirty="0"/>
              </a:p>
            </p:txBody>
          </p:sp>
        </mc:Choice>
        <mc:Fallback xmlns="">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Neural LP focuses on learning logical rules with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confidence scores. </a:t>
                </a:r>
              </a:p>
              <a:p>
                <a:pPr marL="0" marR="0" fontAlgn="base">
                  <a:lnSpc>
                    <a:spcPct val="107000"/>
                  </a:lnSpc>
                  <a:spcBef>
                    <a:spcPts val="0"/>
                  </a:spcBef>
                  <a:spcAft>
                    <a:spcPts val="0"/>
                  </a:spcAft>
                </a:pPr>
                <a:r>
                  <a:rPr lang="en-US" dirty="0"/>
                  <a:t>In Neural LP , the reasoning process is a sequence of matrix </a:t>
                </a:r>
                <a:r>
                  <a:rPr lang="en-US" dirty="0" err="1"/>
                  <a:t>multppilication</a:t>
                </a:r>
                <a:r>
                  <a:rPr lang="en-US" dirty="0"/>
                  <a:t> operations. </a:t>
                </a:r>
              </a:p>
              <a:p>
                <a:pPr marL="0" marR="0" lvl="0" indent="0" algn="l" defTabSz="914400" rtl="0" eaLnBrk="1" fontAlgn="base" latinLnBrk="0" hangingPunct="1">
                  <a:lnSpc>
                    <a:spcPct val="107000"/>
                  </a:lnSpc>
                  <a:spcBef>
                    <a:spcPts val="0"/>
                  </a:spcBef>
                  <a:spcAft>
                    <a:spcPts val="0"/>
                  </a:spcAft>
                  <a:buClrTx/>
                  <a:buSzTx/>
                  <a:buFontTx/>
                  <a:buNone/>
                  <a:tabLst/>
                  <a:defRPr/>
                </a:pPr>
                <a:r>
                  <a:rPr lang="en-US" dirty="0"/>
                  <a:t>Neural LP </a:t>
                </a:r>
                <a:r>
                  <a:rPr lang="en-US" sz="1200" kern="0" dirty="0">
                    <a:solidFill>
                      <a:schemeClr val="tx1">
                        <a:lumMod val="95000"/>
                        <a:lumOff val="5000"/>
                      </a:schemeClr>
                    </a:solidFill>
                    <a:latin typeface="Arial" panose="020B0604020202020204" pitchFamily="34" charset="0"/>
                    <a:cs typeface="Arial" panose="020B0604020202020204" pitchFamily="34" charset="0"/>
                  </a:rPr>
                  <a:t>Denote each relation as a matrix </a:t>
                </a:r>
                <a:r>
                  <a:rPr lang="en-US" sz="1200" i="0" kern="0">
                    <a:solidFill>
                      <a:schemeClr val="tx1">
                        <a:lumMod val="95000"/>
                        <a:lumOff val="5000"/>
                      </a:schemeClr>
                    </a:solidFill>
                    <a:latin typeface="Cambria Math" panose="02040503050406030204" pitchFamily="18" charset="0"/>
                  </a:rPr>
                  <a:t>𝑅</a:t>
                </a:r>
                <a:r>
                  <a:rPr lang="en-US" sz="1200" kern="0" dirty="0">
                    <a:solidFill>
                      <a:schemeClr val="tx1">
                        <a:lumMod val="95000"/>
                        <a:lumOff val="5000"/>
                      </a:schemeClr>
                    </a:solidFill>
                    <a:latin typeface="Arial" panose="020B0604020202020204" pitchFamily="34" charset="0"/>
                  </a:rPr>
                  <a:t>, and input query entity as a one-hot</a:t>
                </a:r>
                <a:r>
                  <a:rPr lang="en-US" sz="1200" kern="0" baseline="0" dirty="0">
                    <a:solidFill>
                      <a:schemeClr val="tx1">
                        <a:lumMod val="95000"/>
                        <a:lumOff val="5000"/>
                      </a:schemeClr>
                    </a:solidFill>
                    <a:latin typeface="Arial" panose="020B0604020202020204" pitchFamily="34" charset="0"/>
                  </a:rPr>
                  <a:t> vector. </a:t>
                </a:r>
                <a:endParaRPr lang="en-US" sz="1200" kern="0" dirty="0">
                  <a:solidFill>
                    <a:schemeClr val="tx1">
                      <a:lumMod val="95000"/>
                      <a:lumOff val="5000"/>
                    </a:schemeClr>
                  </a:solidFill>
                  <a:latin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reasoning results is </a:t>
                </a:r>
                <a:r>
                  <a:rPr lang="en-US" sz="1200" kern="0" dirty="0" err="1">
                    <a:solidFill>
                      <a:schemeClr val="tx1">
                        <a:lumMod val="95000"/>
                        <a:lumOff val="5000"/>
                      </a:schemeClr>
                    </a:solidFill>
                    <a:latin typeface="Arial" panose="020B0604020202020204" pitchFamily="34" charset="0"/>
                    <a:cs typeface="Arial" panose="020B0604020202020204" pitchFamily="34" charset="0"/>
                  </a:rPr>
                  <a:t>computered</a:t>
                </a:r>
                <a:r>
                  <a:rPr lang="en-US" sz="1200" kern="0" dirty="0">
                    <a:solidFill>
                      <a:schemeClr val="tx1">
                        <a:lumMod val="95000"/>
                        <a:lumOff val="5000"/>
                      </a:schemeClr>
                    </a:solidFill>
                    <a:latin typeface="Arial" panose="020B0604020202020204" pitchFamily="34" charset="0"/>
                    <a:cs typeface="Arial" panose="020B0604020202020204" pitchFamily="34" charset="0"/>
                  </a:rPr>
                  <a:t> by the </a:t>
                </a:r>
                <a:r>
                  <a:rPr lang="en-US" dirty="0"/>
                  <a:t>matrix </a:t>
                </a:r>
                <a:r>
                  <a:rPr lang="en-US" dirty="0" err="1"/>
                  <a:t>multppilication</a:t>
                </a:r>
                <a:r>
                  <a:rPr lang="en-US" dirty="0"/>
                  <a:t>.  </a:t>
                </a: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Retrieving entities whose entries are non-zeros as answers</a:t>
                </a:r>
              </a:p>
              <a:p>
                <a:pPr marL="0" marR="0" fontAlgn="base">
                  <a:lnSpc>
                    <a:spcPct val="107000"/>
                  </a:lnSpc>
                  <a:spcBef>
                    <a:spcPts val="0"/>
                  </a:spcBef>
                  <a:spcAft>
                    <a:spcPts val="0"/>
                  </a:spcAft>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fld id="{62226179-13A6-6145-8724-7CC1C60BDAE1}" type="slidenum">
              <a:rPr lang="en-US" smtClean="0"/>
              <a:t>31</a:t>
            </a:fld>
            <a:endParaRPr lang="en-US"/>
          </a:p>
        </p:txBody>
      </p:sp>
    </p:spTree>
    <p:extLst>
      <p:ext uri="{BB962C8B-B14F-4D97-AF65-F5344CB8AC3E}">
        <p14:creationId xmlns:p14="http://schemas.microsoft.com/office/powerpoint/2010/main" val="26824706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When </a:t>
            </a:r>
            <a:r>
              <a:rPr lang="en-US" dirty="0" err="1"/>
              <a:t>genralizing</a:t>
            </a:r>
            <a:r>
              <a:rPr lang="en-US" dirty="0"/>
              <a:t> the rule length from 2 to L, we just need to do more </a:t>
            </a:r>
            <a:r>
              <a:rPr lang="en-US" dirty="0" err="1"/>
              <a:t>multipications</a:t>
            </a:r>
            <a:r>
              <a:rPr lang="en-US" dirty="0"/>
              <a:t>. </a:t>
            </a:r>
          </a:p>
          <a:p>
            <a:pPr marL="0" marR="0" fontAlgn="base">
              <a:lnSpc>
                <a:spcPct val="107000"/>
              </a:lnSpc>
              <a:spcBef>
                <a:spcPts val="0"/>
              </a:spcBef>
              <a:spcAft>
                <a:spcPts val="0"/>
              </a:spcAft>
            </a:pPr>
            <a:r>
              <a:rPr lang="en-US" dirty="0"/>
              <a:t>In neural LP, the authors found that the first sum then multiplication operations in the loss function can be exchanged to first multiplication then sum. </a:t>
            </a:r>
          </a:p>
          <a:p>
            <a:pPr marL="0" marR="0" fontAlgn="base">
              <a:lnSpc>
                <a:spcPct val="107000"/>
              </a:lnSpc>
              <a:spcBef>
                <a:spcPts val="0"/>
              </a:spcBef>
              <a:spcAft>
                <a:spcPts val="0"/>
              </a:spcAft>
            </a:pPr>
            <a:r>
              <a:rPr lang="en-US" dirty="0"/>
              <a:t>After changing the order of the operations, the original matrix multiplication process become to learn the combination of relationships at each step.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32</a:t>
            </a:fld>
            <a:endParaRPr lang="en-US"/>
          </a:p>
        </p:txBody>
      </p:sp>
    </p:spTree>
    <p:extLst>
      <p:ext uri="{BB962C8B-B14F-4D97-AF65-F5344CB8AC3E}">
        <p14:creationId xmlns:p14="http://schemas.microsoft.com/office/powerpoint/2010/main" val="1637666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base" latinLnBrk="0" hangingPunct="1">
              <a:lnSpc>
                <a:spcPct val="107000"/>
              </a:lnSpc>
              <a:spcBef>
                <a:spcPts val="0"/>
              </a:spcBef>
              <a:spcAft>
                <a:spcPts val="0"/>
              </a:spcAft>
              <a:buClrTx/>
              <a:buSzTx/>
              <a:buFontTx/>
              <a:buNone/>
              <a:tabLst/>
              <a:defRPr/>
            </a:pPr>
            <a:r>
              <a:rPr lang="en-US" altLang="zh-CN" dirty="0"/>
              <a:t>If we check this formula carefully, we will find it contains T steps in total, and for each step, it’s a weighted matrix summation with some unknow weight parameters alpha. </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dirty="0"/>
          </a:p>
          <a:p>
            <a:pPr marL="0" marR="0" lvl="0" indent="0" algn="l" defTabSz="914400" rtl="0" eaLnBrk="1" fontAlgn="base" latinLnBrk="0" hangingPunct="1">
              <a:lnSpc>
                <a:spcPct val="107000"/>
              </a:lnSpc>
              <a:spcBef>
                <a:spcPts val="0"/>
              </a:spcBef>
              <a:spcAft>
                <a:spcPts val="0"/>
              </a:spcAft>
              <a:buClrTx/>
              <a:buSzTx/>
              <a:buFontTx/>
              <a:buNone/>
              <a:tabLst/>
              <a:defRPr/>
            </a:pPr>
            <a:r>
              <a:rPr lang="en-US" dirty="0"/>
              <a:t>It is natural to model this process by a </a:t>
            </a:r>
            <a:r>
              <a:rPr lang="en-US" altLang="zh-CN" sz="1200" dirty="0"/>
              <a:t>Recurrent neural network for T step. </a:t>
            </a: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dirty="0"/>
              <a:t>At each step, the </a:t>
            </a:r>
            <a:r>
              <a:rPr lang="en-US" altLang="zh-CN" sz="1200" dirty="0"/>
              <a:t>Recurrent neural network will learn the parameter of </a:t>
            </a:r>
            <a:r>
              <a:rPr lang="en-US" altLang="zh-CN" sz="1200" dirty="0" err="1"/>
              <a:t>a_t</a:t>
            </a:r>
            <a:r>
              <a:rPr lang="en-US" altLang="zh-CN" sz="1200" dirty="0"/>
              <a:t> and </a:t>
            </a:r>
            <a:r>
              <a:rPr lang="en-US" altLang="zh-CN" sz="1200" dirty="0" err="1"/>
              <a:t>belta_t</a:t>
            </a:r>
            <a:r>
              <a:rPr lang="en-US" altLang="zh-CN" sz="1200" dirty="0"/>
              <a:t> in Box 1.</a:t>
            </a:r>
          </a:p>
          <a:p>
            <a:pPr marL="0" marR="0" lvl="0" indent="0" algn="l" defTabSz="914400" rtl="0" eaLnBrk="1" fontAlgn="base" latinLnBrk="0" hangingPunct="1">
              <a:lnSpc>
                <a:spcPct val="107000"/>
              </a:lnSpc>
              <a:spcBef>
                <a:spcPts val="0"/>
              </a:spcBef>
              <a:spcAft>
                <a:spcPts val="0"/>
              </a:spcAft>
              <a:buClrTx/>
              <a:buSzTx/>
              <a:buFontTx/>
              <a:buNone/>
              <a:tabLst/>
              <a:defRPr/>
            </a:pPr>
            <a:r>
              <a:rPr lang="en-US" altLang="zh-CN" sz="1200" dirty="0"/>
              <a:t>At the same time, the variable representation will be updated according to the formula in Box 2.</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altLang="zh-CN" sz="1200" dirty="0"/>
          </a:p>
          <a:p>
            <a:pPr marL="0" marR="0" lvl="0" indent="0" algn="l" defTabSz="914400" rtl="0" eaLnBrk="1" fontAlgn="base" latinLnBrk="0" hangingPunct="1">
              <a:lnSpc>
                <a:spcPct val="107000"/>
              </a:lnSpc>
              <a:spcBef>
                <a:spcPts val="0"/>
              </a:spcBef>
              <a:spcAft>
                <a:spcPts val="0"/>
              </a:spcAft>
              <a:buClrTx/>
              <a:buSzTx/>
              <a:buFontTx/>
              <a:buNone/>
              <a:tabLst/>
              <a:defRPr/>
            </a:pPr>
            <a:r>
              <a:rPr lang="en-US" altLang="zh-CN" sz="1200" dirty="0"/>
              <a:t>The final output is u_(capital T plus 1) in Box 2.</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sz="1200" dirty="0"/>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dirty="0"/>
              <a:t>Just like traditional </a:t>
            </a:r>
            <a:r>
              <a:rPr lang="en-US" altLang="zh-CN" sz="1200" dirty="0"/>
              <a:t>Recurrent neural network, Neural LP learns the parameters</a:t>
            </a:r>
            <a:r>
              <a:rPr lang="en-US" sz="1200" dirty="0"/>
              <a:t> by gradient descent. </a:t>
            </a:r>
          </a:p>
        </p:txBody>
      </p:sp>
      <p:sp>
        <p:nvSpPr>
          <p:cNvPr id="4" name="Slide Number Placeholder 3"/>
          <p:cNvSpPr>
            <a:spLocks noGrp="1"/>
          </p:cNvSpPr>
          <p:nvPr>
            <p:ph type="sldNum" sz="quarter" idx="5"/>
          </p:nvPr>
        </p:nvSpPr>
        <p:spPr/>
        <p:txBody>
          <a:bodyPr/>
          <a:lstStyle/>
          <a:p>
            <a:fld id="{62226179-13A6-6145-8724-7CC1C60BDAE1}" type="slidenum">
              <a:rPr lang="en-US" smtClean="0"/>
              <a:t>33</a:t>
            </a:fld>
            <a:endParaRPr lang="en-US"/>
          </a:p>
        </p:txBody>
      </p:sp>
    </p:spTree>
    <p:extLst>
      <p:ext uri="{BB962C8B-B14F-4D97-AF65-F5344CB8AC3E}">
        <p14:creationId xmlns:p14="http://schemas.microsoft.com/office/powerpoint/2010/main" val="411192259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For all the previous methods, they focus on utilizing horn clauses to do reasoning. </a:t>
            </a:r>
          </a:p>
          <a:p>
            <a:pPr marL="0" marR="0" fontAlgn="base">
              <a:lnSpc>
                <a:spcPct val="107000"/>
              </a:lnSpc>
              <a:spcBef>
                <a:spcPts val="0"/>
              </a:spcBef>
              <a:spcAft>
                <a:spcPts val="0"/>
              </a:spcAft>
            </a:pPr>
            <a:r>
              <a:rPr lang="en-US" dirty="0"/>
              <a:t>In this method, the authors try to use subgraph to do reasoning. </a:t>
            </a:r>
          </a:p>
          <a:p>
            <a:pPr marL="0" marR="0" fontAlgn="base">
              <a:lnSpc>
                <a:spcPct val="107000"/>
              </a:lnSpc>
              <a:spcBef>
                <a:spcPts val="0"/>
              </a:spcBef>
              <a:spcAft>
                <a:spcPts val="0"/>
              </a:spcAft>
            </a:pPr>
            <a:r>
              <a:rPr lang="en-US" dirty="0"/>
              <a:t>Because the useful rules will also be contained in the subgraph around the query. </a:t>
            </a:r>
          </a:p>
          <a:p>
            <a:pPr marL="0" marR="0" fontAlgn="base">
              <a:lnSpc>
                <a:spcPct val="107000"/>
              </a:lnSpc>
              <a:spcBef>
                <a:spcPts val="0"/>
              </a:spcBef>
              <a:spcAft>
                <a:spcPts val="0"/>
              </a:spcAft>
            </a:pPr>
            <a:endParaRPr lang="en-US" dirty="0"/>
          </a:p>
          <a:p>
            <a:pPr marL="0" marR="0" lvl="0" indent="0" algn="l" defTabSz="914400" rtl="0" eaLnBrk="1" fontAlgn="base" latinLnBrk="0" hangingPunct="1">
              <a:lnSpc>
                <a:spcPct val="107000"/>
              </a:lnSpc>
              <a:spcBef>
                <a:spcPts val="0"/>
              </a:spcBef>
              <a:spcAft>
                <a:spcPts val="0"/>
              </a:spcAft>
              <a:buClrTx/>
              <a:buSzTx/>
              <a:buFontTx/>
              <a:buNone/>
              <a:tabLst/>
              <a:defRPr/>
            </a:pPr>
            <a:r>
              <a:rPr lang="en-US" dirty="0"/>
              <a:t>The idea of GRAIL is to apply </a:t>
            </a:r>
            <a:r>
              <a:rPr lang="en-US" sz="1200" kern="0" dirty="0">
                <a:solidFill>
                  <a:schemeClr val="tx1">
                    <a:lumMod val="95000"/>
                    <a:lumOff val="5000"/>
                  </a:schemeClr>
                </a:solidFill>
                <a:latin typeface="Arial" panose="020B0604020202020204" pitchFamily="34" charset="0"/>
                <a:cs typeface="Arial" panose="020B0604020202020204" pitchFamily="34" charset="0"/>
              </a:rPr>
              <a:t>graph neural networks (GNNs) on the subgraphs surrounding the candidate edge.</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hypothesis is that the subgraph structure have the evidence to infer the relation between two nodes. </a:t>
            </a: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The </a:t>
            </a:r>
            <a:r>
              <a:rPr lang="en-US" sz="1200" kern="0" dirty="0" err="1">
                <a:solidFill>
                  <a:schemeClr val="tx1">
                    <a:lumMod val="95000"/>
                    <a:lumOff val="5000"/>
                  </a:schemeClr>
                </a:solidFill>
                <a:latin typeface="Arial" panose="020B0604020202020204" pitchFamily="34" charset="0"/>
                <a:cs typeface="Arial" panose="020B0604020202020204" pitchFamily="34" charset="0"/>
              </a:rPr>
              <a:t>gnn</a:t>
            </a:r>
            <a:r>
              <a:rPr lang="en-US" sz="1200" kern="0" dirty="0">
                <a:solidFill>
                  <a:schemeClr val="tx1">
                    <a:lumMod val="95000"/>
                    <a:lumOff val="5000"/>
                  </a:schemeClr>
                </a:solidFill>
                <a:latin typeface="Arial" panose="020B0604020202020204" pitchFamily="34" charset="0"/>
                <a:cs typeface="Arial" panose="020B0604020202020204" pitchFamily="34" charset="0"/>
              </a:rPr>
              <a:t> based method can avoid explicit rule induction</a:t>
            </a:r>
          </a:p>
          <a:p>
            <a:pPr marL="0" marR="0" lvl="0" indent="0" algn="l" defTabSz="914400" rtl="0" eaLnBrk="1" fontAlgn="base" latinLnBrk="0" hangingPunct="1">
              <a:lnSpc>
                <a:spcPct val="107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And at the same time, the model is expressive enough to capture logical rules. . </a:t>
            </a:r>
          </a:p>
          <a:p>
            <a:pPr marL="0" marR="0" lvl="0" indent="0" algn="l" defTabSz="914400" rtl="0" eaLnBrk="1" fontAlgn="base" latinLnBrk="0" hangingPunct="1">
              <a:lnSpc>
                <a:spcPct val="107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34</a:t>
            </a:fld>
            <a:endParaRPr lang="en-US"/>
          </a:p>
        </p:txBody>
      </p:sp>
    </p:spTree>
    <p:extLst>
      <p:ext uri="{BB962C8B-B14F-4D97-AF65-F5344CB8AC3E}">
        <p14:creationId xmlns:p14="http://schemas.microsoft.com/office/powerpoint/2010/main" val="23073483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Now, let’s look at the details of </a:t>
            </a:r>
            <a:r>
              <a:rPr lang="en-US" sz="1800" dirty="0" err="1">
                <a:effectLst/>
                <a:latin typeface="Calibri" panose="020F0502020204030204" pitchFamily="34" charset="0"/>
                <a:ea typeface="Times New Roman" panose="02020603050405020304" pitchFamily="18" charset="0"/>
                <a:cs typeface="Calibri" panose="020F0502020204030204" pitchFamily="34" charset="0"/>
              </a:rPr>
              <a:t>GraIL</a:t>
            </a:r>
            <a:r>
              <a:rPr lang="en-US" sz="1800" dirty="0">
                <a:effectLst/>
                <a:latin typeface="Calibri" panose="020F0502020204030204" pitchFamily="34" charset="0"/>
                <a:ea typeface="Times New Roman" panose="02020603050405020304" pitchFamily="18" charset="0"/>
                <a:cs typeface="Calibri" panose="020F0502020204030204" pitchFamily="34" charset="0"/>
              </a:rPr>
              <a:t>.</a:t>
            </a:r>
          </a:p>
          <a:p>
            <a:pPr marL="0" marR="0" fontAlgn="base">
              <a:lnSpc>
                <a:spcPct val="107000"/>
              </a:lnSpc>
              <a:spcBef>
                <a:spcPts val="0"/>
              </a:spcBef>
              <a:spcAft>
                <a:spcPts val="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fontAlgn="base">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reasoning step composites three steps in total. </a:t>
            </a:r>
          </a:p>
          <a:p>
            <a:pPr marL="0" marR="0" fontAlgn="base">
              <a:lnSpc>
                <a:spcPct val="107000"/>
              </a:lnSpc>
              <a:spcBef>
                <a:spcPts val="0"/>
              </a:spcBef>
              <a:spcAft>
                <a:spcPts val="0"/>
              </a:spcAft>
            </a:pPr>
            <a:endParaRPr lang="en-US" sz="1800" dirty="0">
              <a:effectLst/>
              <a:latin typeface="Calibri" panose="020F0502020204030204" pitchFamily="34" charset="0"/>
              <a:ea typeface="Times New Roman" panose="02020603050405020304" pitchFamily="18" charset="0"/>
              <a:cs typeface="Calibri" panose="020F0502020204030204" pitchFamily="34" charset="0"/>
            </a:endParaRPr>
          </a:p>
          <a:p>
            <a:pPr marL="0" marR="0" fontAlgn="base">
              <a:lnSpc>
                <a:spcPct val="107000"/>
              </a:lnSpc>
              <a:spcBef>
                <a:spcPts val="0"/>
              </a:spcBef>
              <a:spcAft>
                <a:spcPts val="0"/>
              </a:spcAft>
            </a:pPr>
            <a:r>
              <a:rPr lang="en" sz="1200" kern="0" dirty="0">
                <a:solidFill>
                  <a:schemeClr val="tx1">
                    <a:lumMod val="95000"/>
                    <a:lumOff val="5000"/>
                  </a:schemeClr>
                </a:solidFill>
                <a:latin typeface="Arial" panose="020B0604020202020204" pitchFamily="34" charset="0"/>
                <a:cs typeface="Arial" panose="020B0604020202020204" pitchFamily="34" charset="0"/>
                <a:sym typeface="Helvetica Neue Light"/>
              </a:rPr>
              <a:t>In the first step, we extract a subgraph around candidate edge (</a:t>
            </a:r>
            <a:r>
              <a:rPr lang="en-US" sz="1200" b="1" kern="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the goal is to reasoning the candidate edge according to the rules or pattern in the subgraph. </a:t>
            </a:r>
            <a:r>
              <a:rPr lang="en" sz="1200" kern="0">
                <a:solidFill>
                  <a:schemeClr val="tx1">
                    <a:lumMod val="95000"/>
                    <a:lumOff val="5000"/>
                  </a:schemeClr>
                </a:solidFill>
                <a:latin typeface="Arial" panose="020B0604020202020204" pitchFamily="34" charset="0"/>
                <a:cs typeface="Arial" panose="020B0604020202020204" pitchFamily="34" charset="0"/>
                <a:sym typeface="Helvetica Neue Light"/>
              </a:rPr>
              <a:t>)</a:t>
            </a:r>
            <a:r>
              <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 In this example, the green edge is the predicate we want to reason about.</a:t>
            </a:r>
          </a:p>
          <a:p>
            <a:pPr marL="0" marR="0" fontAlgn="base">
              <a:lnSpc>
                <a:spcPct val="107000"/>
              </a:lnSpc>
              <a:spcBef>
                <a:spcPts val="0"/>
              </a:spcBef>
              <a:spcAft>
                <a:spcPts val="0"/>
              </a:spcAft>
            </a:pPr>
            <a:r>
              <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And the red paths is the subgraph around the candidate, </a:t>
            </a:r>
            <a:r>
              <a:rPr lang="en-US" sz="1800" b="1"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the goal is to reasoning the candidate edge according to the rules or pattern in the subgraph. </a:t>
            </a:r>
          </a:p>
          <a:p>
            <a:pPr marL="0" marR="0" fontAlgn="base">
              <a:lnSpc>
                <a:spcPct val="107000"/>
              </a:lnSpc>
              <a:spcBef>
                <a:spcPts val="0"/>
              </a:spcBef>
              <a:spcAft>
                <a:spcPts val="0"/>
              </a:spcAft>
            </a:pPr>
            <a:endPar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endParaRPr>
          </a:p>
          <a:p>
            <a:pPr marL="0" marR="0" fontAlgn="base">
              <a:lnSpc>
                <a:spcPct val="107000"/>
              </a:lnSpc>
              <a:spcBef>
                <a:spcPts val="0"/>
              </a:spcBef>
              <a:spcAft>
                <a:spcPts val="0"/>
              </a:spcAft>
            </a:pPr>
            <a:r>
              <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At the second step, we assign structural labels to the nodes. </a:t>
            </a:r>
          </a:p>
          <a:p>
            <a:pPr marL="0" marR="0" fontAlgn="base">
              <a:lnSpc>
                <a:spcPct val="107000"/>
              </a:lnSpc>
              <a:spcBef>
                <a:spcPts val="0"/>
              </a:spcBef>
              <a:spcAft>
                <a:spcPts val="0"/>
              </a:spcAft>
            </a:pPr>
            <a:r>
              <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Each node is labelled by the distance from the target nodes. This helps encode the substructure of the graph. </a:t>
            </a:r>
          </a:p>
          <a:p>
            <a:pPr marL="0" marR="0" fontAlgn="base">
              <a:lnSpc>
                <a:spcPct val="107000"/>
              </a:lnSpc>
              <a:spcBef>
                <a:spcPts val="0"/>
              </a:spcBef>
              <a:spcAft>
                <a:spcPts val="0"/>
              </a:spcAft>
            </a:pPr>
            <a:endParaRPr lang="en-US" sz="1800"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endParaRPr>
          </a:p>
          <a:p>
            <a:pPr marL="0" marR="0" fontAlgn="base">
              <a:lnSpc>
                <a:spcPct val="107000"/>
              </a:lnSpc>
              <a:spcBef>
                <a:spcPts val="0"/>
              </a:spcBef>
              <a:spcAft>
                <a:spcPts val="0"/>
              </a:spcAft>
            </a:pPr>
            <a:r>
              <a:rPr lang="en-US" sz="1800" b="1"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In the final step, we run a </a:t>
            </a:r>
            <a:r>
              <a:rPr lang="en-US" sz="1800" b="1" kern="0" dirty="0" err="1">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gnn</a:t>
            </a:r>
            <a:r>
              <a:rPr lang="en-US" sz="1800" b="1" kern="0" dirty="0">
                <a:solidFill>
                  <a:schemeClr val="tx1">
                    <a:lumMod val="95000"/>
                    <a:lumOff val="5000"/>
                  </a:schemeClr>
                </a:solidFill>
                <a:effectLst/>
                <a:latin typeface="Calibri" panose="020F0502020204030204" pitchFamily="34" charset="0"/>
                <a:cs typeface="Calibri" panose="020F0502020204030204" pitchFamily="34" charset="0"/>
                <a:sym typeface="Helvetica Neue Light"/>
              </a:rPr>
              <a:t> on the extract subgraph which is expressive enough to capture the rules. </a:t>
            </a:r>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35</a:t>
            </a:fld>
            <a:endParaRPr lang="en-US"/>
          </a:p>
        </p:txBody>
      </p:sp>
    </p:spTree>
    <p:extLst>
      <p:ext uri="{BB962C8B-B14F-4D97-AF65-F5344CB8AC3E}">
        <p14:creationId xmlns:p14="http://schemas.microsoft.com/office/powerpoint/2010/main" val="262753732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4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36</a:t>
            </a:fld>
            <a:endParaRPr lang="en-US"/>
          </a:p>
        </p:txBody>
      </p:sp>
    </p:spTree>
    <p:extLst>
      <p:ext uri="{BB962C8B-B14F-4D97-AF65-F5344CB8AC3E}">
        <p14:creationId xmlns:p14="http://schemas.microsoft.com/office/powerpoint/2010/main" val="211840854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endParaRPr>
          </a:p>
        </p:txBody>
      </p:sp>
      <p:sp>
        <p:nvSpPr>
          <p:cNvPr id="4" name="Slide Number Placeholder 3"/>
          <p:cNvSpPr>
            <a:spLocks noGrp="1"/>
          </p:cNvSpPr>
          <p:nvPr>
            <p:ph type="sldNum" sz="quarter" idx="5"/>
          </p:nvPr>
        </p:nvSpPr>
        <p:spPr/>
        <p:txBody>
          <a:bodyPr/>
          <a:lstStyle/>
          <a:p>
            <a:fld id="{62226179-13A6-6145-8724-7CC1C60BDAE1}" type="slidenum">
              <a:rPr lang="en-US" smtClean="0"/>
              <a:t>37</a:t>
            </a:fld>
            <a:endParaRPr lang="en-US"/>
          </a:p>
        </p:txBody>
      </p:sp>
    </p:spTree>
    <p:extLst>
      <p:ext uri="{BB962C8B-B14F-4D97-AF65-F5344CB8AC3E}">
        <p14:creationId xmlns:p14="http://schemas.microsoft.com/office/powerpoint/2010/main" val="20097081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38</a:t>
            </a:fld>
            <a:endParaRPr lang="en-US"/>
          </a:p>
        </p:txBody>
      </p:sp>
    </p:spTree>
    <p:extLst>
      <p:ext uri="{BB962C8B-B14F-4D97-AF65-F5344CB8AC3E}">
        <p14:creationId xmlns:p14="http://schemas.microsoft.com/office/powerpoint/2010/main" val="295989116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However, most real world knowledge graphs are sparse and incomplete with missing relations, which </a:t>
            </a:r>
            <a:r>
              <a:rPr lang="en-US" sz="1200" kern="0" dirty="0">
                <a:solidFill>
                  <a:schemeClr val="tx1">
                    <a:lumMod val="95000"/>
                    <a:lumOff val="5000"/>
                  </a:schemeClr>
                </a:solidFill>
                <a:latin typeface="Arial" panose="020B0604020202020204" pitchFamily="34" charset="0"/>
                <a:cs typeface="Arial" panose="020B0604020202020204" pitchFamily="34" charset="0"/>
              </a:rPr>
              <a:t>makes </a:t>
            </a:r>
            <a:r>
              <a:rPr lang="en-US" sz="1200" kern="0" dirty="0" err="1">
                <a:solidFill>
                  <a:schemeClr val="tx1">
                    <a:lumMod val="95000"/>
                    <a:lumOff val="5000"/>
                  </a:schemeClr>
                </a:solidFill>
                <a:latin typeface="Arial" panose="020B0604020202020204" pitchFamily="34" charset="0"/>
                <a:cs typeface="Arial" panose="020B0604020202020204" pitchFamily="34" charset="0"/>
              </a:rPr>
              <a:t>kgqa</a:t>
            </a:r>
            <a:r>
              <a:rPr lang="en-US" sz="1200" kern="0" dirty="0">
                <a:solidFill>
                  <a:schemeClr val="tx1">
                    <a:lumMod val="95000"/>
                    <a:lumOff val="5000"/>
                  </a:schemeClr>
                </a:solidFill>
                <a:latin typeface="Arial" panose="020B0604020202020204" pitchFamily="34" charset="0"/>
                <a:cs typeface="Arial" panose="020B0604020202020204" pitchFamily="34" charset="0"/>
              </a:rPr>
              <a:t> hard to solve.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In the part I, we have introduced rule based reasoning methods and path based reasoning methods, when applying them to KGQA, their reasoning chain might be broken due to the KG incompleteness.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Besides, the incompleteness makes the </a:t>
            </a:r>
            <a:r>
              <a:rPr lang="en-US" sz="1200" dirty="0">
                <a:effectLst/>
                <a:latin typeface="NimbusRomNo9L"/>
              </a:rPr>
              <a:t>KGQA model potentially needs to reason over a longer path over the KG which significantly increases the search space. </a:t>
            </a:r>
            <a:endPar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NimbusRomNo9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NimbusRomNo9L"/>
              </a:rPr>
              <a:t>In this example, given a question: </a:t>
            </a:r>
            <a:r>
              <a:rPr lang="en-US" dirty="0"/>
              <a:t>What’s the genre of movies directed by Louis </a:t>
            </a:r>
            <a:r>
              <a:rPr lang="en-US" dirty="0" err="1"/>
              <a:t>Mellis</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Without the ‘</a:t>
            </a:r>
            <a:r>
              <a:rPr lang="en-US" dirty="0" err="1"/>
              <a:t>has_genre</a:t>
            </a:r>
            <a:r>
              <a:rPr lang="en-US" dirty="0"/>
              <a:t>’ relation from gangster no1 to crime, </a:t>
            </a:r>
            <a:r>
              <a:rPr lang="en-US" dirty="0" err="1"/>
              <a:t>kgqa</a:t>
            </a:r>
            <a:r>
              <a:rPr lang="en-US" dirty="0"/>
              <a:t> would need to reason over a long path (from louis to gangster no 1 to gangs, to the departed to crime)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Some prior work suggested a possible solution by leveraging additional data such as additional text corpus, which is not always available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Another possible solution, used by the prior multi-hop </a:t>
            </a:r>
            <a:r>
              <a:rPr lang="en-US" sz="1200" kern="0" dirty="0" err="1">
                <a:solidFill>
                  <a:schemeClr val="tx1">
                    <a:lumMod val="95000"/>
                    <a:lumOff val="5000"/>
                  </a:schemeClr>
                </a:solidFill>
                <a:latin typeface="Arial" panose="020B0604020202020204" pitchFamily="34" charset="0"/>
                <a:cs typeface="Arial" panose="020B0604020202020204" pitchFamily="34" charset="0"/>
              </a:rPr>
              <a:t>kgqa</a:t>
            </a:r>
            <a:r>
              <a:rPr lang="en-US" sz="1200" kern="0" dirty="0">
                <a:solidFill>
                  <a:schemeClr val="tx1">
                    <a:lumMod val="95000"/>
                    <a:lumOff val="5000"/>
                  </a:schemeClr>
                </a:solidFill>
                <a:latin typeface="Arial" panose="020B0604020202020204" pitchFamily="34" charset="0"/>
                <a:cs typeface="Arial" panose="020B0604020202020204" pitchFamily="34" charset="0"/>
              </a:rPr>
              <a:t>, is to impose neighborhood limit – to restrict the search within k-hop neighbors (that is the shaded area in the figure). But this </a:t>
            </a:r>
            <a:r>
              <a:rPr lang="en-US" sz="1800" dirty="0">
                <a:effectLst/>
                <a:latin typeface="NimbusRomNo9L"/>
              </a:rPr>
              <a:t>often makes the true answer (</a:t>
            </a:r>
            <a:r>
              <a:rPr lang="en-US" sz="1800" i="1" dirty="0">
                <a:effectLst/>
                <a:latin typeface="NimbusRomNo9L"/>
              </a:rPr>
              <a:t>Crime </a:t>
            </a:r>
            <a:r>
              <a:rPr lang="en-US" sz="1800" dirty="0">
                <a:effectLst/>
                <a:latin typeface="NimbusRomNo9L"/>
              </a:rPr>
              <a:t>in this example) out of reach </a:t>
            </a:r>
            <a:endParaRPr lang="en-US" dirty="0"/>
          </a:p>
          <a:p>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39</a:t>
            </a:fld>
            <a:endParaRPr lang="en-US"/>
          </a:p>
        </p:txBody>
      </p:sp>
    </p:spTree>
    <p:extLst>
      <p:ext uri="{BB962C8B-B14F-4D97-AF65-F5344CB8AC3E}">
        <p14:creationId xmlns:p14="http://schemas.microsoft.com/office/powerpoint/2010/main" val="4240936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Knowledge Graph has many applications.  For example, in computer vision, knowledge graphs can be used to identify the people in the image. In recommender system, knowledge graph can be used to find similar items. In question answering, the natural language question can be transformed into a query graph. Then we can use the subgraph matching method to research the knowledge graph and answer the question. And in fact-checking, each claim can be expressed as a triplet and the knowledge graph can be used to check whether the claim is true or false.</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a:t>
            </a:fld>
            <a:endParaRPr lang="en-US"/>
          </a:p>
        </p:txBody>
      </p:sp>
    </p:spTree>
    <p:extLst>
      <p:ext uri="{BB962C8B-B14F-4D97-AF65-F5344CB8AC3E}">
        <p14:creationId xmlns:p14="http://schemas.microsoft.com/office/powerpoint/2010/main" val="28941957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err="1"/>
              <a:t>embedKGQA</a:t>
            </a:r>
            <a:r>
              <a:rPr kumimoji="1" lang="en-US" altLang="zh-CN" dirty="0"/>
              <a:t> addresses this challenge by performing multi-hop question answering in the embedding space. The key ideas are as follows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dirty="0"/>
              <a:t>We first embed both the question &amp; the entities of the knowledge graph in a continuous vector space.</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dirty="0"/>
              <a:t>Then, we can perform question answering using these embeddings.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dirty="0"/>
              <a:t>In this way, it naturally deals with the sparsity &amp; incompleteness challenge, and it also bypass a neighborhood size limit (that is the need to choose k for the neighbor size as required by previous multi-hop </a:t>
            </a:r>
            <a:r>
              <a:rPr kumimoji="1" lang="en-US" dirty="0" err="1"/>
              <a:t>kgqa</a:t>
            </a:r>
            <a:r>
              <a:rPr kumimoji="1" lang="en-US" dirty="0"/>
              <a:t> methods) </a:t>
            </a: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40</a:t>
            </a:fld>
            <a:endParaRPr lang="en-US"/>
          </a:p>
        </p:txBody>
      </p:sp>
    </p:spTree>
    <p:extLst>
      <p:ext uri="{BB962C8B-B14F-4D97-AF65-F5344CB8AC3E}">
        <p14:creationId xmlns:p14="http://schemas.microsoft.com/office/powerpoint/2010/main" val="305636568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details, </a:t>
            </a:r>
            <a:r>
              <a:rPr kumimoji="1" lang="en-US" altLang="zh-CN" dirty="0" err="1"/>
              <a:t>embedkgqa</a:t>
            </a:r>
            <a:r>
              <a:rPr kumimoji="1" lang="en-US" altLang="zh-CN" dirty="0"/>
              <a:t> has the following key steps.</a:t>
            </a:r>
          </a:p>
          <a:p>
            <a:pPr marL="0" indent="0">
              <a:buFont typeface="Arial" panose="020B0604020202020204" pitchFamily="34" charset="0"/>
              <a:buNone/>
            </a:pPr>
            <a:r>
              <a:rPr lang="en-US" dirty="0"/>
              <a:t>First, It finds the question embedding by a feedforward </a:t>
            </a:r>
            <a:r>
              <a:rPr lang="en-US" dirty="0" err="1"/>
              <a:t>nn</a:t>
            </a:r>
            <a:r>
              <a:rPr lang="en-US" dirty="0"/>
              <a:t>, which</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first embeds the question </a:t>
            </a:r>
            <a:r>
              <a:rPr lang="en-US" sz="1800" dirty="0">
                <a:effectLst/>
                <a:latin typeface="CMMI10"/>
              </a:rPr>
              <a:t>q </a:t>
            </a:r>
            <a:r>
              <a:rPr lang="en-US" sz="1800" dirty="0">
                <a:effectLst/>
                <a:latin typeface="NimbusRomNo9L"/>
              </a:rPr>
              <a:t>using </a:t>
            </a:r>
            <a:r>
              <a:rPr lang="en-US" sz="1800" dirty="0" err="1">
                <a:effectLst/>
                <a:latin typeface="NimbusRomNo9L"/>
              </a:rPr>
              <a:t>RoBERTa</a:t>
            </a:r>
            <a:r>
              <a:rPr lang="en-US" sz="1800" dirty="0">
                <a:effectLst/>
                <a:latin typeface="NimbusRomNo9L"/>
              </a:rPr>
              <a:t> into a 768-dimensional vector. I</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t is then passed through 4 fully connected linear layers with </a:t>
            </a:r>
            <a:r>
              <a:rPr lang="en-US" sz="1800" dirty="0" err="1">
                <a:effectLst/>
                <a:latin typeface="NimbusRomNo9L"/>
              </a:rPr>
              <a:t>ReLU</a:t>
            </a:r>
            <a:r>
              <a:rPr lang="en-US" sz="1800" dirty="0">
                <a:effectLst/>
                <a:latin typeface="NimbusRomNo9L"/>
              </a:rPr>
              <a:t> activation and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dirty="0">
                <a:effectLst/>
                <a:latin typeface="NimbusRomNo9L"/>
              </a:rPr>
              <a:t>finally projected onto the complex space </a:t>
            </a:r>
            <a:endParaRPr lang="en-US" dirty="0"/>
          </a:p>
          <a:p>
            <a:pPr marL="628650" lvl="1" indent="-171450">
              <a:buFont typeface="Arial" panose="020B0604020202020204" pitchFamily="34" charset="0"/>
              <a:buChar char="•"/>
            </a:pPr>
            <a:endParaRPr lang="en-US" dirty="0"/>
          </a:p>
          <a:p>
            <a:pPr marL="0" indent="0">
              <a:buFont typeface="Arial" panose="020B0604020202020204" pitchFamily="34" charset="0"/>
              <a:buNone/>
            </a:pPr>
            <a:r>
              <a:rPr lang="en-US" dirty="0"/>
              <a:t>Then, It finds the embedding of all entities of the input kg. </a:t>
            </a:r>
          </a:p>
          <a:p>
            <a:pPr marL="628650" lvl="1" indent="-171450">
              <a:buFont typeface="Arial" panose="020B0604020202020204" pitchFamily="34" charset="0"/>
              <a:buChar char="•"/>
            </a:pPr>
            <a:r>
              <a:rPr lang="en-US" dirty="0"/>
              <a:t>We have introduced kg embedding in part 1, many choices exist. In </a:t>
            </a:r>
            <a:r>
              <a:rPr lang="en-US" dirty="0" err="1"/>
              <a:t>embedkgqa</a:t>
            </a:r>
            <a:r>
              <a:rPr lang="en-US" dirty="0"/>
              <a:t> paper, it uses complex).</a:t>
            </a:r>
          </a:p>
          <a:p>
            <a:pPr marL="628650" lvl="1" indent="-171450">
              <a:buFont typeface="Arial" panose="020B0604020202020204" pitchFamily="34" charset="0"/>
              <a:buChar char="•"/>
            </a:pPr>
            <a:r>
              <a:rPr lang="en-US" dirty="0"/>
              <a:t>This will give us (1) the embedding of the topic entity of the question </a:t>
            </a:r>
            <a:r>
              <a:rPr lang="en-US" dirty="0" err="1"/>
              <a:t>e_h</a:t>
            </a:r>
            <a:r>
              <a:rPr lang="en-US" dirty="0"/>
              <a:t>, and (2) the embedding of the answer entity of the question </a:t>
            </a:r>
            <a:r>
              <a:rPr lang="en-US" dirty="0" err="1"/>
              <a:t>e_a</a:t>
            </a:r>
            <a:endParaRPr lang="en-US" dirty="0"/>
          </a:p>
          <a:p>
            <a:pPr marL="171450" lvl="0" indent="-171450">
              <a:buFont typeface="Arial" panose="020B0604020202020204" pitchFamily="34" charset="0"/>
              <a:buChar char="•"/>
            </a:pPr>
            <a:r>
              <a:rPr lang="en-US" dirty="0"/>
              <a:t>Then, we can score the goodness of the triple: the question, the topic entity and the answer. Again, many score functions we introduced in kg embedding exist. This paper again uses the score function of complex. The idea is that for a triple with a given question, its topic entity, and its true answer should score higher than for a negative triple (wrong answer)</a:t>
            </a:r>
          </a:p>
          <a:p>
            <a:pPr marL="171450" lvl="0" indent="-171450">
              <a:buFont typeface="Arial" panose="020B0604020202020204" pitchFamily="34" charset="0"/>
              <a:buChar char="•"/>
            </a:pPr>
            <a:r>
              <a:rPr lang="en-US" dirty="0"/>
              <a:t>Finally, for a new question and its topic </a:t>
            </a:r>
            <a:r>
              <a:rPr lang="en-US" dirty="0" err="1"/>
              <a:t>entitry</a:t>
            </a:r>
            <a:r>
              <a:rPr lang="en-US" dirty="0"/>
              <a:t>, we select the answer that gives the highest score among all the possible </a:t>
            </a:r>
            <a:r>
              <a:rPr lang="en-US" dirty="0" err="1"/>
              <a:t>ansnwers</a:t>
            </a:r>
            <a:r>
              <a:rPr lang="en-US" dirty="0"/>
              <a:t>/entities in kg</a:t>
            </a:r>
          </a:p>
        </p:txBody>
      </p:sp>
      <p:sp>
        <p:nvSpPr>
          <p:cNvPr id="4" name="Slide Number Placeholder 3"/>
          <p:cNvSpPr>
            <a:spLocks noGrp="1"/>
          </p:cNvSpPr>
          <p:nvPr>
            <p:ph type="sldNum" sz="quarter" idx="5"/>
          </p:nvPr>
        </p:nvSpPr>
        <p:spPr/>
        <p:txBody>
          <a:bodyPr/>
          <a:lstStyle/>
          <a:p>
            <a:fld id="{62226179-13A6-6145-8724-7CC1C60BDAE1}" type="slidenum">
              <a:rPr lang="en-US" smtClean="0"/>
              <a:t>41</a:t>
            </a:fld>
            <a:endParaRPr lang="en-US"/>
          </a:p>
        </p:txBody>
      </p:sp>
    </p:spTree>
    <p:extLst>
      <p:ext uri="{BB962C8B-B14F-4D97-AF65-F5344CB8AC3E}">
        <p14:creationId xmlns:p14="http://schemas.microsoft.com/office/powerpoint/2010/main" val="9248316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Let’s make a conceptual comparison between </a:t>
            </a:r>
            <a:r>
              <a:rPr kumimoji="1" lang="en-US" altLang="zh-CN" dirty="0" err="1"/>
              <a:t>kgc</a:t>
            </a:r>
            <a:r>
              <a:rPr kumimoji="1" lang="en-US" altLang="zh-CN" dirty="0"/>
              <a:t> (which we introduced in part 1) and </a:t>
            </a:r>
            <a:r>
              <a:rPr kumimoji="1" lang="en-US" altLang="zh-CN" dirty="0" err="1"/>
              <a:t>embedkgqa</a:t>
            </a:r>
            <a:r>
              <a:rPr kumimoji="1"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a:t>
            </a:r>
            <a:r>
              <a:rPr kumimoji="1" lang="en-US" altLang="zh-CN" dirty="0" err="1"/>
              <a:t>kgc</a:t>
            </a:r>
            <a:r>
              <a:rPr kumimoji="1" lang="en-US" altLang="zh-CN" dirty="0"/>
              <a:t>, suppose we want to predict the missing tail entity t, given the head entity h and the relation r,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idea is to choose a score function which takes the triplet embedding as input and outputs a score for each triplets.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score of the positive triplets should be higher than that of negative triplets.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Now, let’s look at </a:t>
            </a:r>
            <a:r>
              <a:rPr kumimoji="1" lang="en-US" altLang="zh-CN" dirty="0" err="1"/>
              <a:t>embedkgqa</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a:t>
            </a:r>
            <a:r>
              <a:rPr kumimoji="1" lang="en-US" altLang="zh-CN" dirty="0" err="1"/>
              <a:t>embedkgqa</a:t>
            </a:r>
            <a:r>
              <a:rPr kumimoji="1" lang="en-US" altLang="zh-CN" dirty="0"/>
              <a:t>, given, </a:t>
            </a:r>
            <a:r>
              <a:rPr lang="en-US" sz="1200" kern="0" dirty="0">
                <a:solidFill>
                  <a:schemeClr val="tx1">
                    <a:lumMod val="95000"/>
                    <a:lumOff val="5000"/>
                  </a:schemeClr>
                </a:solidFill>
                <a:latin typeface="Arial" panose="020B0604020202020204" pitchFamily="34" charset="0"/>
                <a:cs typeface="Arial" panose="020B0604020202020204" pitchFamily="34" charset="0"/>
              </a:rPr>
              <a:t>the question, its topic entity and KG</a:t>
            </a:r>
            <a:r>
              <a:rPr kumimoji="1" lang="en-US" altLang="zh-CN" dirty="0"/>
              <a:t>, we want to predict the </a:t>
            </a:r>
            <a:r>
              <a:rPr lang="en-US" sz="1200" kern="0" dirty="0">
                <a:solidFill>
                  <a:schemeClr val="tx1">
                    <a:lumMod val="95000"/>
                    <a:lumOff val="5000"/>
                  </a:schemeClr>
                </a:solidFill>
                <a:latin typeface="Arial" panose="020B0604020202020204" pitchFamily="34" charset="0"/>
                <a:cs typeface="Arial" panose="020B0604020202020204" pitchFamily="34" charset="0"/>
              </a:rPr>
              <a:t>missing answer entity.</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As introduced before, </a:t>
            </a:r>
            <a:r>
              <a:rPr kumimoji="1" lang="en-US" altLang="zh-CN" dirty="0" err="1"/>
              <a:t>Embedkgqa</a:t>
            </a:r>
            <a:r>
              <a:rPr kumimoji="1" lang="en-US" altLang="zh-CN" dirty="0"/>
              <a:t> has the following key steps,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It first uses a Roberta model to learn the question embedding, then uses method complex to calculate the score for the (topic entity, the question, and candidate answer entity).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other words, what </a:t>
            </a:r>
            <a:r>
              <a:rPr kumimoji="1" lang="en-US" altLang="zh-CN" dirty="0" err="1"/>
              <a:t>embedkgqa</a:t>
            </a:r>
            <a:r>
              <a:rPr kumimoji="1" lang="en-US" altLang="zh-CN" dirty="0"/>
              <a:t> does is essentially a </a:t>
            </a:r>
            <a:r>
              <a:rPr kumimoji="1" lang="en-US" altLang="zh-CN" dirty="0" err="1"/>
              <a:t>kgc</a:t>
            </a:r>
            <a:r>
              <a:rPr kumimoji="1" lang="en-US" altLang="zh-CN" dirty="0"/>
              <a:t> task to predict the missing tail entity, if</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a:t>We view the topic entity as the head entity h</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1" lang="en-US" altLang="zh-CN" dirty="0"/>
              <a:t>We view the whole question</a:t>
            </a:r>
            <a:endParaRPr kumimoji="1" lang="zh-CN" altLang="en-US" dirty="0"/>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42</a:t>
            </a:fld>
            <a:endParaRPr lang="en-US"/>
          </a:p>
        </p:txBody>
      </p:sp>
    </p:spTree>
    <p:extLst>
      <p:ext uri="{BB962C8B-B14F-4D97-AF65-F5344CB8AC3E}">
        <p14:creationId xmlns:p14="http://schemas.microsoft.com/office/powerpoint/2010/main" val="12182245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that </a:t>
            </a:r>
            <a:r>
              <a:rPr lang="en-US" altLang="zh-CN" b="1" dirty="0"/>
              <a:t>we have seen the connection between </a:t>
            </a:r>
            <a:r>
              <a:rPr lang="en-US" altLang="zh-CN" b="1" dirty="0" err="1"/>
              <a:t>kgc</a:t>
            </a:r>
            <a:r>
              <a:rPr lang="en-US" altLang="zh-CN" b="1" dirty="0"/>
              <a:t> and </a:t>
            </a:r>
            <a:r>
              <a:rPr lang="en-US" altLang="zh-CN" b="1" dirty="0" err="1"/>
              <a:t>kgqa</a:t>
            </a:r>
            <a:r>
              <a:rPr lang="en-US" altLang="zh-CN" dirty="0"/>
              <a:t>,  a natural question is if these two tasks can mutually benefit from each other. </a:t>
            </a:r>
            <a:endParaRPr kumimoji="1" lang="en-US" altLang="zh-CN" dirty="0"/>
          </a:p>
          <a:p>
            <a:endParaRPr kumimoji="1" lang="en-US" altLang="zh-CN" dirty="0"/>
          </a:p>
          <a:p>
            <a:r>
              <a:rPr kumimoji="1" lang="en-US" altLang="zh-CN" b="1" dirty="0"/>
              <a:t>First, we found that </a:t>
            </a:r>
            <a:r>
              <a:rPr lang="en-US" dirty="0"/>
              <a:t>KGQA can help KGC. For example, if we want to predict which year was the movie A Song of Love released xx.</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43</a:t>
            </a:fld>
            <a:endParaRPr lang="en-US"/>
          </a:p>
        </p:txBody>
      </p:sp>
    </p:spTree>
    <p:extLst>
      <p:ext uri="{BB962C8B-B14F-4D97-AF65-F5344CB8AC3E}">
        <p14:creationId xmlns:p14="http://schemas.microsoft.com/office/powerpoint/2010/main" val="414427816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Besides, </a:t>
            </a:r>
            <a:r>
              <a:rPr lang="en-US" dirty="0"/>
              <a:t>KGC can help KGQA. For example, if we want to answer the question “what is the language of the film The Love of Siam”. Given the incomplete knowledge graph on the left hand of this slides, we find the answer is hard to predict. Because the relation between xxx. </a:t>
            </a:r>
          </a:p>
        </p:txBody>
      </p:sp>
      <p:sp>
        <p:nvSpPr>
          <p:cNvPr id="4" name="Slide Number Placeholder 3"/>
          <p:cNvSpPr>
            <a:spLocks noGrp="1"/>
          </p:cNvSpPr>
          <p:nvPr>
            <p:ph type="sldNum" sz="quarter" idx="5"/>
          </p:nvPr>
        </p:nvSpPr>
        <p:spPr/>
        <p:txBody>
          <a:bodyPr/>
          <a:lstStyle/>
          <a:p>
            <a:fld id="{62226179-13A6-6145-8724-7CC1C60BDAE1}" type="slidenum">
              <a:rPr lang="en-US" smtClean="0"/>
              <a:t>44</a:t>
            </a:fld>
            <a:endParaRPr lang="en-US"/>
          </a:p>
        </p:txBody>
      </p:sp>
    </p:spTree>
    <p:extLst>
      <p:ext uri="{BB962C8B-B14F-4D97-AF65-F5344CB8AC3E}">
        <p14:creationId xmlns:p14="http://schemas.microsoft.com/office/powerpoint/2010/main" val="17325840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From the theoretical perspective, it is also easy to prove why they can help each other. </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We</a:t>
            </a:r>
            <a:r>
              <a:rPr kumimoji="1" lang="zh-CN" altLang="en-US" b="1" dirty="0"/>
              <a:t> </a:t>
            </a:r>
            <a:r>
              <a:rPr kumimoji="1" lang="en-US" altLang="zh-CN" b="1" dirty="0"/>
              <a:t>first</a:t>
            </a:r>
            <a:r>
              <a:rPr kumimoji="1" lang="zh-CN" altLang="en-US" b="1" dirty="0"/>
              <a:t> </a:t>
            </a:r>
            <a:r>
              <a:rPr kumimoji="1" lang="en-US" altLang="zh-CN" b="1" dirty="0"/>
              <a:t>conduct</a:t>
            </a:r>
            <a:r>
              <a:rPr kumimoji="1" lang="zh-CN" altLang="en-US" b="1" dirty="0"/>
              <a:t> </a:t>
            </a:r>
            <a:r>
              <a:rPr kumimoji="1" lang="en-US" altLang="zh-CN" b="1" dirty="0"/>
              <a:t>some</a:t>
            </a:r>
            <a:r>
              <a:rPr kumimoji="1" lang="zh-CN" altLang="en-US" b="1" dirty="0"/>
              <a:t> </a:t>
            </a:r>
            <a:r>
              <a:rPr kumimoji="1" lang="en-US" altLang="zh-CN" b="1" dirty="0"/>
              <a:t>theoretical</a:t>
            </a:r>
            <a:r>
              <a:rPr kumimoji="1" lang="zh-CN" altLang="en-US" b="1" dirty="0"/>
              <a:t> </a:t>
            </a:r>
            <a:r>
              <a:rPr kumimoji="1" lang="en-US" altLang="zh-CN" b="1" dirty="0"/>
              <a:t>analysis</a:t>
            </a:r>
            <a:r>
              <a:rPr kumimoji="1" lang="zh-CN" altLang="en-US" b="1" dirty="0"/>
              <a:t> </a:t>
            </a:r>
            <a:r>
              <a:rPr kumimoji="1" lang="en-US" altLang="zh-CN" b="1" dirty="0"/>
              <a:t>to discuss the relationship between knowledge graph completion and multi-hop question answering.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completion task can be interpreted as maximize the probability that getting tail entity condition on the head entity and relation.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multi-hop question answering task can be interpreted as maximize the multiplication of several components, while each component is </a:t>
            </a:r>
            <a:r>
              <a:rPr kumimoji="1" lang="en-US" altLang="zh-CN" dirty="0" err="1"/>
              <a:t>equavelent</a:t>
            </a:r>
            <a:r>
              <a:rPr kumimoji="1" lang="en-US" altLang="zh-CN" dirty="0"/>
              <a:t> to the </a:t>
            </a:r>
            <a:r>
              <a:rPr kumimoji="1" lang="en-US" altLang="zh-CN" dirty="0" err="1"/>
              <a:t>corresponiding</a:t>
            </a:r>
            <a:r>
              <a:rPr kumimoji="1" lang="en-US" altLang="zh-CN" dirty="0"/>
              <a:t> completion task.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b="1" dirty="0"/>
              <a:t>Essentially, </a:t>
            </a:r>
            <a:r>
              <a:rPr kumimoji="1" lang="en-US" altLang="zh-CN" b="1" dirty="0" err="1"/>
              <a:t>maixze</a:t>
            </a:r>
            <a:r>
              <a:rPr kumimoji="1" lang="en-US" altLang="zh-CN" b="1" dirty="0"/>
              <a:t> the KGC probability will </a:t>
            </a:r>
            <a:r>
              <a:rPr kumimoji="1" lang="en-US" altLang="zh-CN" b="1" dirty="0" err="1"/>
              <a:t>maixizing</a:t>
            </a:r>
            <a:r>
              <a:rPr kumimoji="1" lang="en-US" altLang="zh-CN" b="1" dirty="0"/>
              <a:t> the question answering probability at the same time, and vice versa.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t>This inspires use to ask a question </a:t>
            </a:r>
            <a:r>
              <a:rPr lang="zh-CN" altLang="en-US" b="1" dirty="0"/>
              <a:t>“</a:t>
            </a:r>
            <a:r>
              <a:rPr lang="en-US" altLang="zh-CN" b="1" dirty="0"/>
              <a:t>whether can</a:t>
            </a:r>
            <a:r>
              <a:rPr lang="en-US" sz="1200" b="1" kern="0" dirty="0">
                <a:solidFill>
                  <a:srgbClr val="FF0000"/>
                </a:solidFill>
                <a:latin typeface="Arial" panose="020B0604020202020204" pitchFamily="34" charset="0"/>
                <a:cs typeface="Arial" panose="020B0604020202020204" pitchFamily="34" charset="0"/>
              </a:rPr>
              <a:t> jointly perform KGC &amp; KGQA in a mutually beneficial way?”</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45</a:t>
            </a:fld>
            <a:endParaRPr lang="en-US"/>
          </a:p>
        </p:txBody>
      </p:sp>
    </p:spTree>
    <p:extLst>
      <p:ext uri="{BB962C8B-B14F-4D97-AF65-F5344CB8AC3E}">
        <p14:creationId xmlns:p14="http://schemas.microsoft.com/office/powerpoint/2010/main" val="93864351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To solve this problem, we question we need to ask is </a:t>
            </a:r>
            <a:r>
              <a:rPr lang="en-US" sz="1200" kern="0" dirty="0">
                <a:solidFill>
                  <a:schemeClr val="tx1">
                    <a:lumMod val="95000"/>
                    <a:lumOff val="5000"/>
                  </a:schemeClr>
                </a:solidFill>
                <a:latin typeface="Arial" panose="020B0604020202020204" pitchFamily="34" charset="0"/>
                <a:cs typeface="Arial" panose="020B0604020202020204" pitchFamily="34" charset="0"/>
              </a:rPr>
              <a:t>How can KGC help KGQA.</a:t>
            </a:r>
          </a:p>
          <a:p>
            <a:r>
              <a:rPr lang="en-US" sz="1200" kern="0" dirty="0">
                <a:solidFill>
                  <a:schemeClr val="tx1">
                    <a:lumMod val="95000"/>
                    <a:lumOff val="5000"/>
                  </a:schemeClr>
                </a:solidFill>
                <a:latin typeface="Arial" panose="020B0604020202020204" pitchFamily="34" charset="0"/>
                <a:cs typeface="Arial" panose="020B0604020202020204" pitchFamily="34" charset="0"/>
              </a:rPr>
              <a:t>The solution is to let the KGC an</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d KGQA use a </a:t>
            </a:r>
            <a:r>
              <a:rPr lang="en-US" sz="1200" kern="0" dirty="0">
                <a:solidFill>
                  <a:schemeClr val="tx1">
                    <a:lumMod val="95000"/>
                    <a:lumOff val="5000"/>
                  </a:schemeClr>
                </a:solidFill>
                <a:latin typeface="Arial" panose="020B0604020202020204" pitchFamily="34" charset="0"/>
                <a:cs typeface="Arial" panose="020B0604020202020204" pitchFamily="34" charset="0"/>
              </a:rPr>
              <a:t>Share latent features.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0" dirty="0">
                <a:solidFill>
                  <a:schemeClr val="tx1">
                    <a:lumMod val="95000"/>
                    <a:lumOff val="5000"/>
                  </a:schemeClr>
                </a:solidFill>
                <a:latin typeface="Arial" panose="020B0604020202020204" pitchFamily="34" charset="0"/>
                <a:cs typeface="Arial" panose="020B0604020202020204" pitchFamily="34" charset="0"/>
              </a:rPr>
              <a:t>This can be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formulated</a:t>
            </a:r>
            <a:r>
              <a:rPr lang="en-US" sz="1200" kern="0" dirty="0">
                <a:solidFill>
                  <a:schemeClr val="tx1">
                    <a:lumMod val="95000"/>
                    <a:lumOff val="5000"/>
                  </a:schemeClr>
                </a:solidFill>
                <a:latin typeface="Arial" panose="020B0604020202020204" pitchFamily="34" charset="0"/>
                <a:cs typeface="Arial" panose="020B0604020202020204" pitchFamily="34" charset="0"/>
              </a:rPr>
              <a:t> as a multi-task learning problem</a:t>
            </a:r>
          </a:p>
          <a:p>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46</a:t>
            </a:fld>
            <a:endParaRPr lang="en-US"/>
          </a:p>
        </p:txBody>
      </p:sp>
    </p:spTree>
    <p:extLst>
      <p:ext uri="{BB962C8B-B14F-4D97-AF65-F5344CB8AC3E}">
        <p14:creationId xmlns:p14="http://schemas.microsoft.com/office/powerpoint/2010/main" val="24706901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solve the second challenge, the </a:t>
            </a:r>
            <a:r>
              <a:rPr kumimoji="1" lang="en-US" altLang="zh-CN" dirty="0" err="1"/>
              <a:t>The</a:t>
            </a:r>
            <a:r>
              <a:rPr kumimoji="1" lang="zh-CN" altLang="en-US" dirty="0"/>
              <a:t> </a:t>
            </a:r>
            <a:r>
              <a:rPr kumimoji="1" lang="en-US" altLang="zh-CN" dirty="0"/>
              <a:t>key</a:t>
            </a:r>
            <a:r>
              <a:rPr kumimoji="1" lang="zh-CN" altLang="en-US" dirty="0"/>
              <a:t> </a:t>
            </a:r>
            <a:r>
              <a:rPr kumimoji="1" lang="en-US" altLang="zh-CN" dirty="0"/>
              <a:t>idea</a:t>
            </a:r>
            <a:r>
              <a:rPr kumimoji="1" lang="zh-CN" altLang="en-US" dirty="0"/>
              <a:t> </a:t>
            </a:r>
            <a:r>
              <a:rPr kumimoji="1" lang="en-US" altLang="zh-CN" dirty="0"/>
              <a:t>is </a:t>
            </a: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47</a:t>
            </a:fld>
            <a:endParaRPr lang="en-US"/>
          </a:p>
        </p:txBody>
      </p:sp>
    </p:spTree>
    <p:extLst>
      <p:ext uri="{BB962C8B-B14F-4D97-AF65-F5344CB8AC3E}">
        <p14:creationId xmlns:p14="http://schemas.microsoft.com/office/powerpoint/2010/main" val="178759963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kumimoji="1" lang="en-US" altLang="zh-CN" dirty="0"/>
              <a:t>The proposed </a:t>
            </a:r>
            <a:r>
              <a:rPr kumimoji="1" lang="en-US" altLang="zh-CN" dirty="0" err="1"/>
              <a:t>binet</a:t>
            </a:r>
            <a:r>
              <a:rPr kumimoji="1" lang="en-US" altLang="zh-CN" dirty="0"/>
              <a:t> contains three parts in total. </a:t>
            </a: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48</a:t>
            </a:fld>
            <a:endParaRPr lang="en-US"/>
          </a:p>
        </p:txBody>
      </p:sp>
    </p:spTree>
    <p:extLst>
      <p:ext uri="{BB962C8B-B14F-4D97-AF65-F5344CB8AC3E}">
        <p14:creationId xmlns:p14="http://schemas.microsoft.com/office/powerpoint/2010/main" val="319161746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In the experiment, the author compared </a:t>
            </a:r>
            <a:r>
              <a:rPr kumimoji="1" lang="en-US" altLang="zh-CN" dirty="0" err="1"/>
              <a:t>BiNet</a:t>
            </a:r>
            <a:r>
              <a:rPr kumimoji="1" lang="en-US" altLang="zh-CN" dirty="0"/>
              <a:t> with several baselines methods, the table shows the accuracy of </a:t>
            </a:r>
            <a:r>
              <a:rPr kumimoji="1" lang="en-US" altLang="zh-CN" dirty="0" err="1"/>
              <a:t>questoinanswering</a:t>
            </a:r>
            <a:r>
              <a:rPr kumimoji="1" lang="en-US" altLang="zh-CN" dirty="0"/>
              <a:t> on dataset </a:t>
            </a:r>
            <a:r>
              <a:rPr kumimoji="1" lang="en-US" altLang="zh-CN" dirty="0" err="1"/>
              <a:t>MetaQA</a:t>
            </a:r>
            <a:r>
              <a:rPr kumimoji="1" lang="en-US" altLang="zh-CN"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We can observe that Binet </a:t>
            </a:r>
            <a:r>
              <a:rPr kumimoji="1" lang="en-US" altLang="zh-CN" b="1" dirty="0"/>
              <a:t>has</a:t>
            </a:r>
            <a:r>
              <a:rPr kumimoji="1" lang="en-US" altLang="zh-CN" dirty="0"/>
              <a:t> </a:t>
            </a: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a</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n</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average advantage</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of</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2.5% on 50% KG and an</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average advantage</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of</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3.5% on 30% KG</a:t>
            </a: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 when the KG becomes sparse, </a:t>
            </a:r>
            <a:r>
              <a:rPr lang="en-US" altLang="zh-CN" sz="1200" kern="0" dirty="0" err="1">
                <a:solidFill>
                  <a:schemeClr val="tx1">
                    <a:lumMod val="95000"/>
                    <a:lumOff val="5000"/>
                  </a:schemeClr>
                </a:solidFill>
                <a:latin typeface="Arial" panose="020B0604020202020204" pitchFamily="34" charset="0"/>
                <a:cs typeface="Arial" panose="020B0604020202020204" pitchFamily="34" charset="0"/>
              </a:rPr>
              <a:t>BiNet</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 outperforms baseline more. When the question path becomes longer, </a:t>
            </a:r>
            <a:r>
              <a:rPr lang="en-US" altLang="zh-CN" sz="1200" kern="0" dirty="0" err="1">
                <a:solidFill>
                  <a:schemeClr val="tx1">
                    <a:lumMod val="95000"/>
                    <a:lumOff val="5000"/>
                  </a:schemeClr>
                </a:solidFill>
                <a:latin typeface="Arial" panose="020B0604020202020204" pitchFamily="34" charset="0"/>
                <a:cs typeface="Arial" panose="020B0604020202020204" pitchFamily="34" charset="0"/>
              </a:rPr>
              <a:t>BiNet</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 outperforms</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baselines</a:t>
            </a:r>
            <a:r>
              <a:rPr lang="zh-CN" altLang="en-US"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more.</a:t>
            </a:r>
          </a:p>
        </p:txBody>
      </p:sp>
      <p:sp>
        <p:nvSpPr>
          <p:cNvPr id="4" name="Slide Number Placeholder 3"/>
          <p:cNvSpPr>
            <a:spLocks noGrp="1"/>
          </p:cNvSpPr>
          <p:nvPr>
            <p:ph type="sldNum" sz="quarter" idx="5"/>
          </p:nvPr>
        </p:nvSpPr>
        <p:spPr/>
        <p:txBody>
          <a:bodyPr/>
          <a:lstStyle/>
          <a:p>
            <a:fld id="{62226179-13A6-6145-8724-7CC1C60BDAE1}" type="slidenum">
              <a:rPr lang="en-US" smtClean="0"/>
              <a:t>49</a:t>
            </a:fld>
            <a:endParaRPr lang="en-US"/>
          </a:p>
        </p:txBody>
      </p:sp>
    </p:spTree>
    <p:extLst>
      <p:ext uri="{BB962C8B-B14F-4D97-AF65-F5344CB8AC3E}">
        <p14:creationId xmlns:p14="http://schemas.microsoft.com/office/powerpoint/2010/main" val="27528057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goal of knowledge graph reasoning is to Infer or discover new knowledge according to existing information in knowledge graphs.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For example, in the incomplete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knowldeg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graph on the left hand of this slides, the link between entities “the love of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siam</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and “Thai” is mussing, but we can infer “the love of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siam</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has language Thai, according to the triplet (The love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siam</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hasTag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Tailand</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Knowledge graph reasoning is a fundamental aspect of artificial intelligence and machine learning, as it enables models to learn from structured graph data.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5</a:t>
            </a:fld>
            <a:endParaRPr lang="en-US"/>
          </a:p>
        </p:txBody>
      </p:sp>
    </p:spTree>
    <p:extLst>
      <p:ext uri="{BB962C8B-B14F-4D97-AF65-F5344CB8AC3E}">
        <p14:creationId xmlns:p14="http://schemas.microsoft.com/office/powerpoint/2010/main" val="123021251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dirty="0">
              <a:solidFill>
                <a:schemeClr val="bg1"/>
              </a:solidFill>
            </a:endParaRPr>
          </a:p>
        </p:txBody>
      </p:sp>
      <p:sp>
        <p:nvSpPr>
          <p:cNvPr id="4" name="Slide Number Placeholder 3"/>
          <p:cNvSpPr>
            <a:spLocks noGrp="1"/>
          </p:cNvSpPr>
          <p:nvPr>
            <p:ph type="sldNum" sz="quarter" idx="5"/>
          </p:nvPr>
        </p:nvSpPr>
        <p:spPr/>
        <p:txBody>
          <a:bodyPr/>
          <a:lstStyle/>
          <a:p>
            <a:fld id="{62226179-13A6-6145-8724-7CC1C60BDAE1}" type="slidenum">
              <a:rPr lang="en-US" smtClean="0"/>
              <a:t>50</a:t>
            </a:fld>
            <a:endParaRPr lang="en-US"/>
          </a:p>
        </p:txBody>
      </p:sp>
    </p:spTree>
    <p:extLst>
      <p:ext uri="{BB962C8B-B14F-4D97-AF65-F5344CB8AC3E}">
        <p14:creationId xmlns:p14="http://schemas.microsoft.com/office/powerpoint/2010/main" val="185230077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tLang="zh-CN" dirty="0"/>
              <a:t>Now, let’s look at the first method for iterative reasoning. </a:t>
            </a:r>
          </a:p>
          <a:p>
            <a:endParaRPr lang="en-US" altLang="zh-CN" b="1" dirty="0"/>
          </a:p>
          <a:p>
            <a:r>
              <a:rPr lang="en-US" altLang="zh-CN" b="1" dirty="0"/>
              <a:t>On </a:t>
            </a:r>
            <a:r>
              <a:rPr lang="en-US" altLang="zh-CN" dirty="0"/>
              <a:t>blue dialog boxes </a:t>
            </a:r>
            <a:r>
              <a:rPr lang="en-US" altLang="zh-CN" b="1" dirty="0"/>
              <a:t>on the right</a:t>
            </a:r>
            <a:r>
              <a:rPr lang="en-US" altLang="zh-CN" dirty="0"/>
              <a:t>, the user asks some questions </a:t>
            </a:r>
            <a:r>
              <a:rPr lang="en-US" altLang="zh-CN" b="1" dirty="0"/>
              <a:t>about marvel movies</a:t>
            </a:r>
            <a:r>
              <a:rPr lang="en-US" altLang="zh-CN" dirty="0"/>
              <a:t>, and on the gray dialog boxes, they are the correct system responses. </a:t>
            </a:r>
          </a:p>
          <a:p>
            <a:r>
              <a:rPr lang="en-US" dirty="0"/>
              <a:t>Answering such questions can be challenging. Because these questions can be short, incomplete, and sometimes the contexts are implicit. </a:t>
            </a:r>
          </a:p>
          <a:p>
            <a:r>
              <a:rPr lang="en-US" dirty="0"/>
              <a:t>For example, for answer question 3 and 4, we need to know they both refer to the </a:t>
            </a:r>
            <a:r>
              <a:rPr lang="en-US" b="0" dirty="0"/>
              <a:t>movie</a:t>
            </a:r>
            <a:r>
              <a:rPr lang="en-US" dirty="0"/>
              <a:t> </a:t>
            </a:r>
            <a:r>
              <a:rPr lang="en-US" b="1" dirty="0"/>
              <a:t>mentioned in the second answer, which is spider-man. </a:t>
            </a:r>
          </a:p>
        </p:txBody>
      </p:sp>
      <p:sp>
        <p:nvSpPr>
          <p:cNvPr id="4" name="Slide Number Placeholder 3"/>
          <p:cNvSpPr>
            <a:spLocks noGrp="1"/>
          </p:cNvSpPr>
          <p:nvPr>
            <p:ph type="sldNum" sz="quarter" idx="5"/>
          </p:nvPr>
        </p:nvSpPr>
        <p:spPr/>
        <p:txBody>
          <a:bodyPr/>
          <a:lstStyle/>
          <a:p>
            <a:fld id="{62226179-13A6-6145-8724-7CC1C60BDAE1}" type="slidenum">
              <a:rPr lang="en-US" smtClean="0"/>
              <a:t>51</a:t>
            </a:fld>
            <a:endParaRPr lang="en-US"/>
          </a:p>
        </p:txBody>
      </p:sp>
    </p:spTree>
    <p:extLst>
      <p:ext uri="{BB962C8B-B14F-4D97-AF65-F5344CB8AC3E}">
        <p14:creationId xmlns:p14="http://schemas.microsoft.com/office/powerpoint/2010/main" val="35069972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In real world, </a:t>
            </a:r>
            <a:r>
              <a:rPr lang="en-US" b="1" dirty="0"/>
              <a:t>a more real conversation looks like the example </a:t>
            </a:r>
            <a:r>
              <a:rPr lang="en-US" dirty="0">
                <a:solidFill>
                  <a:srgbClr val="FF0000"/>
                </a:solidFill>
              </a:rPr>
              <a:t>in the right hand side </a:t>
            </a:r>
            <a:r>
              <a:rPr lang="en-US" dirty="0"/>
              <a:t>of this slides, </a:t>
            </a:r>
          </a:p>
          <a:p>
            <a:pPr marL="0" marR="0" fontAlgn="base">
              <a:lnSpc>
                <a:spcPct val="107000"/>
              </a:lnSpc>
              <a:spcBef>
                <a:spcPts val="0"/>
              </a:spcBef>
              <a:spcAft>
                <a:spcPts val="0"/>
              </a:spcAft>
            </a:pPr>
            <a:r>
              <a:rPr lang="en-US" dirty="0"/>
              <a:t>the system answers the first question correctly, but has problem answering the second one. </a:t>
            </a:r>
          </a:p>
          <a:p>
            <a:pPr marL="0" marR="0" fontAlgn="base">
              <a:lnSpc>
                <a:spcPct val="107000"/>
              </a:lnSpc>
              <a:spcBef>
                <a:spcPts val="0"/>
              </a:spcBef>
              <a:spcAft>
                <a:spcPts val="0"/>
              </a:spcAft>
            </a:pPr>
            <a:r>
              <a:rPr lang="en-US" dirty="0"/>
              <a:t>However, users might easy to guess that </a:t>
            </a:r>
            <a:r>
              <a:rPr lang="en-US" b="1" dirty="0"/>
              <a:t>this is not a marvel movie</a:t>
            </a:r>
            <a:r>
              <a:rPr lang="en-US" dirty="0"/>
              <a:t>, </a:t>
            </a:r>
            <a:r>
              <a:rPr lang="en-US" b="1" dirty="0"/>
              <a:t>and therefore, tries again</a:t>
            </a:r>
            <a:r>
              <a:rPr lang="en-US" dirty="0"/>
              <a:t>, </a:t>
            </a:r>
            <a:r>
              <a:rPr lang="en-US" b="1" dirty="0"/>
              <a:t>ask the same question in a different way</a:t>
            </a:r>
            <a:r>
              <a:rPr lang="en-US" dirty="0"/>
              <a:t>. </a:t>
            </a:r>
          </a:p>
          <a:p>
            <a:pPr marL="0" marR="0" fontAlgn="base">
              <a:lnSpc>
                <a:spcPct val="107000"/>
              </a:lnSpc>
              <a:spcBef>
                <a:spcPts val="0"/>
              </a:spcBef>
              <a:spcAft>
                <a:spcPts val="0"/>
              </a:spcAft>
            </a:pPr>
            <a:r>
              <a:rPr lang="en-US" dirty="0"/>
              <a:t>And after another attempt, the system finds the correct answer.</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r>
              <a:rPr lang="en-US" dirty="0"/>
              <a:t>This is a more correct </a:t>
            </a:r>
            <a:r>
              <a:rPr lang="en-US" b="0" i="0" dirty="0">
                <a:solidFill>
                  <a:srgbClr val="374151"/>
                </a:solidFill>
                <a:effectLst/>
                <a:latin typeface="Söhne"/>
              </a:rPr>
              <a:t>scenario</a:t>
            </a:r>
            <a:r>
              <a:rPr lang="en-US" dirty="0"/>
              <a:t>. Whenever, </a:t>
            </a:r>
            <a:r>
              <a:rPr lang="en-US" b="1" dirty="0"/>
              <a:t>there is a reformulation, we assume that the previous answer was wrong. </a:t>
            </a:r>
          </a:p>
          <a:p>
            <a:pPr marL="0" marR="0" fontAlgn="base">
              <a:lnSpc>
                <a:spcPct val="107000"/>
              </a:lnSpc>
              <a:spcBef>
                <a:spcPts val="0"/>
              </a:spcBef>
              <a:spcAft>
                <a:spcPts val="0"/>
              </a:spcAft>
            </a:pPr>
            <a:r>
              <a:rPr lang="en-US" b="1" dirty="0"/>
              <a:t>And when there is a new intent, it’s more like that the previous answer was correct. </a:t>
            </a:r>
          </a:p>
          <a:p>
            <a:pPr marL="0" marR="0" fontAlgn="base">
              <a:lnSpc>
                <a:spcPct val="107000"/>
              </a:lnSpc>
              <a:spcBef>
                <a:spcPts val="0"/>
              </a:spcBef>
              <a:spcAft>
                <a:spcPts val="0"/>
              </a:spcAft>
            </a:pPr>
            <a:endParaRPr lang="en-US" b="1" dirty="0"/>
          </a:p>
          <a:p>
            <a:pPr marL="0" marR="0" fontAlgn="base">
              <a:lnSpc>
                <a:spcPct val="107000"/>
              </a:lnSpc>
              <a:spcBef>
                <a:spcPts val="0"/>
              </a:spcBef>
              <a:spcAft>
                <a:spcPts val="0"/>
              </a:spcAft>
            </a:pPr>
            <a:endParaRPr lang="en-US" b="1" dirty="0"/>
          </a:p>
          <a:p>
            <a:pPr marL="0" marR="0" fontAlgn="base">
              <a:lnSpc>
                <a:spcPct val="107000"/>
              </a:lnSpc>
              <a:spcBef>
                <a:spcPts val="0"/>
              </a:spcBef>
              <a:spcAft>
                <a:spcPts val="0"/>
              </a:spcAft>
            </a:pPr>
            <a:endParaRPr lang="en-US" b="1" dirty="0"/>
          </a:p>
        </p:txBody>
      </p:sp>
      <p:sp>
        <p:nvSpPr>
          <p:cNvPr id="4" name="Slide Number Placeholder 3"/>
          <p:cNvSpPr>
            <a:spLocks noGrp="1"/>
          </p:cNvSpPr>
          <p:nvPr>
            <p:ph type="sldNum" sz="quarter" idx="5"/>
          </p:nvPr>
        </p:nvSpPr>
        <p:spPr/>
        <p:txBody>
          <a:bodyPr/>
          <a:lstStyle/>
          <a:p>
            <a:fld id="{62226179-13A6-6145-8724-7CC1C60BDAE1}" type="slidenum">
              <a:rPr lang="en-US" smtClean="0"/>
              <a:t>52</a:t>
            </a:fld>
            <a:endParaRPr lang="en-US"/>
          </a:p>
        </p:txBody>
      </p:sp>
    </p:spTree>
    <p:extLst>
      <p:ext uri="{BB962C8B-B14F-4D97-AF65-F5344CB8AC3E}">
        <p14:creationId xmlns:p14="http://schemas.microsoft.com/office/powerpoint/2010/main" val="179293415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Based on the previous observation, </a:t>
            </a:r>
            <a:r>
              <a:rPr lang="en-US" sz="1800" b="1" dirty="0">
                <a:effectLst/>
                <a:latin typeface="Calibri" panose="020F0502020204030204" pitchFamily="34" charset="0"/>
                <a:ea typeface="Times New Roman" panose="02020603050405020304" pitchFamily="18" charset="0"/>
                <a:cs typeface="Calibri" panose="020F0502020204030204" pitchFamily="34" charset="0"/>
              </a:rPr>
              <a:t>this method treats reformulations as implicit feedback to train a reinforcement learning model</a:t>
            </a:r>
            <a:r>
              <a:rPr lang="en-US" sz="1800" dirty="0">
                <a:effectLst/>
                <a:latin typeface="Calibri" panose="020F0502020204030204" pitchFamily="34" charset="0"/>
                <a:ea typeface="Times New Roman" panose="02020603050405020304" pitchFamily="18" charset="0"/>
                <a:cs typeface="Calibri" panose="020F0502020204030204" pitchFamily="34" charset="0"/>
              </a:rPr>
              <a:t>. </a:t>
            </a:r>
          </a:p>
          <a:p>
            <a:pPr marL="0" marR="0" fontAlgn="base">
              <a:lnSpc>
                <a:spcPct val="107000"/>
              </a:lnSpc>
              <a:spcBef>
                <a:spcPts val="0"/>
              </a:spcBef>
              <a:spcAft>
                <a:spcPts val="0"/>
              </a:spcAft>
            </a:pPr>
            <a:endParaRPr lang="en-US" sz="1800" dirty="0">
              <a:effectLst/>
              <a:latin typeface="Calibri" panose="020F0502020204030204" pitchFamily="34" charset="0"/>
              <a:cs typeface="Calibri" panose="020F0502020204030204" pitchFamily="34" charset="0"/>
            </a:endParaRPr>
          </a:p>
          <a:p>
            <a:pPr marL="0" marR="0" fontAlgn="base">
              <a:lnSpc>
                <a:spcPct val="107000"/>
              </a:lnSpc>
              <a:spcBef>
                <a:spcPts val="0"/>
              </a:spcBef>
              <a:spcAft>
                <a:spcPts val="0"/>
              </a:spcAft>
            </a:pPr>
            <a:r>
              <a:rPr lang="en-US" sz="2800" b="0" i="0" dirty="0">
                <a:solidFill>
                  <a:srgbClr val="374151"/>
                </a:solidFill>
                <a:effectLst/>
                <a:latin typeface="Söhne"/>
              </a:rPr>
              <a:t>The idea of conquest is to position multiple reinforcement learning agents on relevant entities. These agents can then traverse the knowledge graph to provide answers within their neighborhoods.</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r>
              <a:rPr lang="en-US" b="1" dirty="0"/>
              <a:t>In this example, one agent walks from </a:t>
            </a:r>
            <a:r>
              <a:rPr lang="en-US" b="1" dirty="0" err="1"/>
              <a:t>Aveger</a:t>
            </a:r>
            <a:r>
              <a:rPr lang="en-US" b="1" dirty="0"/>
              <a:t> </a:t>
            </a:r>
            <a:r>
              <a:rPr lang="en-US" b="1" dirty="0" err="1"/>
              <a:t>endgemagem</a:t>
            </a:r>
            <a:r>
              <a:rPr lang="en-US" b="1" dirty="0"/>
              <a:t> to spider man which is the correct answer for this question. </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r>
              <a:rPr lang="en-US" b="1" dirty="0"/>
              <a:t>The reward of the agent is </a:t>
            </a:r>
            <a:r>
              <a:rPr lang="en-US" altLang="zh-CN" sz="1200" b="1" kern="0" dirty="0">
                <a:solidFill>
                  <a:schemeClr val="tx1">
                    <a:lumMod val="95000"/>
                    <a:lumOff val="5000"/>
                  </a:schemeClr>
                </a:solidFill>
                <a:latin typeface="Arial" panose="020B0604020202020204" pitchFamily="34" charset="0"/>
                <a:cs typeface="Arial" panose="020B0604020202020204" pitchFamily="34" charset="0"/>
              </a:rPr>
              <a:t>based on implicit feedback in form of question reformulations</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200" b="1" kern="0" dirty="0">
                <a:solidFill>
                  <a:schemeClr val="tx1">
                    <a:lumMod val="95000"/>
                    <a:lumOff val="5000"/>
                  </a:schemeClr>
                </a:solidFill>
                <a:latin typeface="Arial" panose="020B0604020202020204" pitchFamily="34" charset="0"/>
                <a:cs typeface="Arial" panose="020B0604020202020204" pitchFamily="34" charset="0"/>
              </a:rPr>
              <a:t>If the reformulation </a:t>
            </a:r>
            <a:r>
              <a:rPr lang="en-US" sz="1200" b="1" kern="0" dirty="0">
                <a:solidFill>
                  <a:schemeClr val="tx1">
                    <a:lumMod val="95000"/>
                    <a:lumOff val="5000"/>
                  </a:schemeClr>
                </a:solidFill>
                <a:latin typeface="Arial" panose="020B0604020202020204" pitchFamily="34" charset="0"/>
                <a:cs typeface="Arial" panose="020B0604020202020204" pitchFamily="34" charset="0"/>
              </a:rPr>
              <a:t>predictor </a:t>
            </a:r>
            <a:r>
              <a:rPr lang="en-US" sz="1200" kern="0" dirty="0">
                <a:solidFill>
                  <a:schemeClr val="tx1">
                    <a:lumMod val="95000"/>
                    <a:lumOff val="5000"/>
                  </a:schemeClr>
                </a:solidFill>
                <a:latin typeface="Arial" panose="020B0604020202020204" pitchFamily="34" charset="0"/>
                <a:cs typeface="Arial" panose="020B0604020202020204" pitchFamily="34" charset="0"/>
              </a:rPr>
              <a:t>thinks the follow-up question as a reformulation, the agent which gets negative reward,</a:t>
            </a:r>
          </a:p>
          <a:p>
            <a:pPr marL="0" marR="0" fontAlgn="base">
              <a:lnSpc>
                <a:spcPct val="107000"/>
              </a:lnSpc>
              <a:spcBef>
                <a:spcPts val="0"/>
              </a:spcBef>
              <a:spcAft>
                <a:spcPts val="0"/>
              </a:spcAft>
            </a:pPr>
            <a:r>
              <a:rPr lang="en-US" sz="1200" kern="0" dirty="0">
                <a:solidFill>
                  <a:schemeClr val="tx1">
                    <a:lumMod val="95000"/>
                    <a:lumOff val="5000"/>
                  </a:schemeClr>
                </a:solidFill>
                <a:latin typeface="Arial" panose="020B0604020202020204" pitchFamily="34" charset="0"/>
                <a:cs typeface="Arial" panose="020B0604020202020204" pitchFamily="34" charset="0"/>
              </a:rPr>
              <a:t>Otherwise, the reward is positive. </a:t>
            </a:r>
          </a:p>
          <a:p>
            <a:pPr marL="0" marR="0" fontAlgn="base">
              <a:lnSpc>
                <a:spcPct val="107000"/>
              </a:lnSpc>
              <a:spcBef>
                <a:spcPts val="0"/>
              </a:spcBef>
              <a:spcAft>
                <a:spcPts val="0"/>
              </a:spcAft>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53</a:t>
            </a:fld>
            <a:endParaRPr lang="en-US"/>
          </a:p>
        </p:txBody>
      </p:sp>
    </p:spTree>
    <p:extLst>
      <p:ext uri="{BB962C8B-B14F-4D97-AF65-F5344CB8AC3E}">
        <p14:creationId xmlns:p14="http://schemas.microsoft.com/office/powerpoint/2010/main" val="16131802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dirty="0"/>
              <a:t>The proposed conquer contains several steps, the first step is to detect context entities of the question. </a:t>
            </a:r>
          </a:p>
          <a:p>
            <a:pPr marL="0" marR="0" fontAlgn="base">
              <a:lnSpc>
                <a:spcPct val="107000"/>
              </a:lnSpc>
              <a:spcBef>
                <a:spcPts val="0"/>
              </a:spcBef>
              <a:spcAft>
                <a:spcPts val="0"/>
              </a:spcAft>
            </a:pPr>
            <a:r>
              <a:rPr lang="en-US" b="1" dirty="0"/>
              <a:t>For example, for the question “when was Avengers: Endgame released in Germany?”. The context entity is Avengers: Endgame. </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r>
              <a:rPr lang="en-US" b="1" dirty="0"/>
              <a:t>These entities are relevant to the current question and the conversation context. </a:t>
            </a:r>
          </a:p>
          <a:p>
            <a:pPr marL="0" marR="0" fontAlgn="base">
              <a:lnSpc>
                <a:spcPct val="107000"/>
              </a:lnSpc>
              <a:spcBef>
                <a:spcPts val="0"/>
              </a:spcBef>
              <a:spcAft>
                <a:spcPts val="0"/>
              </a:spcAft>
            </a:pPr>
            <a:r>
              <a:rPr lang="en-US" b="1" dirty="0"/>
              <a:t>They will serve as the start-points of the reinforcement learning walk. </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54</a:t>
            </a:fld>
            <a:endParaRPr lang="en-US"/>
          </a:p>
        </p:txBody>
      </p:sp>
    </p:spTree>
    <p:extLst>
      <p:ext uri="{BB962C8B-B14F-4D97-AF65-F5344CB8AC3E}">
        <p14:creationId xmlns:p14="http://schemas.microsoft.com/office/powerpoint/2010/main" val="177472387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800" b="1" dirty="0">
                <a:effectLst/>
                <a:latin typeface="Calibri" panose="020F0502020204030204" pitchFamily="34" charset="0"/>
                <a:ea typeface="Times New Roman" panose="02020603050405020304" pitchFamily="18" charset="0"/>
                <a:cs typeface="Calibri" panose="020F0502020204030204" pitchFamily="34" charset="0"/>
              </a:rPr>
              <a:t>The next step is to predict for each agent which path it should take. </a:t>
            </a:r>
          </a:p>
          <a:p>
            <a:pPr marL="0" marR="0" fontAlgn="base">
              <a:lnSpc>
                <a:spcPct val="107000"/>
              </a:lnSpc>
              <a:spcBef>
                <a:spcPts val="0"/>
              </a:spcBef>
              <a:spcAft>
                <a:spcPts val="0"/>
              </a:spcAft>
            </a:pPr>
            <a:r>
              <a:rPr lang="en-US" sz="1800" b="1" dirty="0">
                <a:effectLst/>
                <a:latin typeface="Calibri" panose="020F0502020204030204" pitchFamily="34" charset="0"/>
                <a:cs typeface="Calibri" panose="020F0502020204030204" pitchFamily="34" charset="0"/>
              </a:rPr>
              <a:t>This problem can be formulated as a MDP process. </a:t>
            </a:r>
          </a:p>
          <a:p>
            <a:pPr marL="0" marR="0" fontAlgn="base">
              <a:lnSpc>
                <a:spcPct val="107000"/>
              </a:lnSpc>
              <a:spcBef>
                <a:spcPts val="0"/>
              </a:spcBef>
              <a:spcAft>
                <a:spcPts val="0"/>
              </a:spcAft>
            </a:pPr>
            <a:r>
              <a:rPr lang="en-US" sz="1800" dirty="0">
                <a:effectLst/>
                <a:latin typeface="Calibri" panose="020F0502020204030204" pitchFamily="34" charset="0"/>
                <a:cs typeface="Calibri" panose="020F0502020204030204" pitchFamily="34" charset="0"/>
              </a:rPr>
              <a:t>Where the state is the current question and the </a:t>
            </a:r>
            <a:r>
              <a:rPr lang="en-US" sz="1800" kern="0" dirty="0">
                <a:solidFill>
                  <a:schemeClr val="tx1">
                    <a:lumMod val="95000"/>
                    <a:lumOff val="5000"/>
                  </a:schemeClr>
                </a:solidFill>
                <a:latin typeface="Arial" panose="020B0604020202020204" pitchFamily="34" charset="0"/>
                <a:cs typeface="Arial" panose="020B0604020202020204" pitchFamily="34" charset="0"/>
              </a:rPr>
              <a:t>conversation</a:t>
            </a:r>
            <a:r>
              <a:rPr lang="en-US" sz="1800" dirty="0">
                <a:effectLst/>
                <a:latin typeface="Calibri" panose="020F0502020204030204" pitchFamily="34" charset="0"/>
                <a:cs typeface="Calibri" panose="020F0502020204030204" pitchFamily="34" charset="0"/>
              </a:rPr>
              <a:t> history. </a:t>
            </a:r>
          </a:p>
          <a:p>
            <a:pPr marL="0" marR="0" fontAlgn="base">
              <a:lnSpc>
                <a:spcPct val="107000"/>
              </a:lnSpc>
              <a:spcBef>
                <a:spcPts val="0"/>
              </a:spcBef>
              <a:spcAft>
                <a:spcPts val="0"/>
              </a:spcAft>
            </a:pPr>
            <a:r>
              <a:rPr lang="en-US" sz="1800" b="1" dirty="0">
                <a:effectLst/>
                <a:latin typeface="Calibri" panose="020F0502020204030204" pitchFamily="34" charset="0"/>
                <a:cs typeface="Calibri" panose="020F0502020204030204" pitchFamily="34" charset="0"/>
              </a:rPr>
              <a:t>The Action is </a:t>
            </a:r>
            <a:r>
              <a:rPr lang="en-US" sz="1800" b="1" kern="0" dirty="0">
                <a:solidFill>
                  <a:schemeClr val="tx1">
                    <a:lumMod val="95000"/>
                    <a:lumOff val="5000"/>
                  </a:schemeClr>
                </a:solidFill>
                <a:latin typeface="Arial" panose="020B0604020202020204" pitchFamily="34" charset="0"/>
                <a:cs typeface="Arial" panose="020B0604020202020204" pitchFamily="34" charset="0"/>
              </a:rPr>
              <a:t>all outgoing paths from the context entity node. </a:t>
            </a:r>
            <a:endParaRPr lang="en-US" sz="1800" b="1" dirty="0">
              <a:effectLst/>
              <a:latin typeface="Calibri" panose="020F0502020204030204" pitchFamily="34" charset="0"/>
              <a:cs typeface="Calibri" panose="020F0502020204030204" pitchFamily="34" charset="0"/>
            </a:endParaRPr>
          </a:p>
          <a:p>
            <a:pPr marL="0" marR="0" fontAlgn="base">
              <a:lnSpc>
                <a:spcPct val="107000"/>
              </a:lnSpc>
              <a:spcBef>
                <a:spcPts val="0"/>
              </a:spcBef>
              <a:spcAft>
                <a:spcPts val="0"/>
              </a:spcAft>
            </a:pPr>
            <a:r>
              <a:rPr lang="en-US" sz="1800" dirty="0">
                <a:effectLst/>
                <a:latin typeface="Calibri" panose="020F0502020204030204" pitchFamily="34" charset="0"/>
                <a:cs typeface="Calibri" panose="020F0502020204030204" pitchFamily="34" charset="0"/>
              </a:rPr>
              <a:t>The Reward is </a:t>
            </a:r>
            <a:r>
              <a:rPr lang="en-US" sz="1800" kern="0" dirty="0">
                <a:solidFill>
                  <a:schemeClr val="tx1">
                    <a:lumMod val="95000"/>
                    <a:lumOff val="5000"/>
                  </a:schemeClr>
                </a:solidFill>
                <a:latin typeface="Arial" panose="020B0604020202020204" pitchFamily="34" charset="0"/>
                <a:cs typeface="Arial" panose="020B0604020202020204" pitchFamily="34" charset="0"/>
              </a:rPr>
              <a:t>1 if next question is a new intent, -1 if it is a reformulation. </a:t>
            </a:r>
            <a:endParaRPr lang="en-US" sz="1800" dirty="0">
              <a:effectLst/>
              <a:latin typeface="Calibri" panose="020F0502020204030204" pitchFamily="34" charset="0"/>
              <a:cs typeface="Calibri" panose="020F0502020204030204" pitchFamily="34" charset="0"/>
            </a:endParaRPr>
          </a:p>
          <a:p>
            <a:pPr marL="0" marR="0" fontAlgn="base">
              <a:lnSpc>
                <a:spcPct val="107000"/>
              </a:lnSpc>
              <a:spcBef>
                <a:spcPts val="0"/>
              </a:spcBef>
              <a:spcAft>
                <a:spcPts val="0"/>
              </a:spcAft>
            </a:pPr>
            <a:r>
              <a:rPr lang="en-US" sz="1800" b="1" dirty="0">
                <a:effectLst/>
                <a:latin typeface="Calibri" panose="020F0502020204030204" pitchFamily="34" charset="0"/>
                <a:cs typeface="Calibri" panose="020F0502020204030204" pitchFamily="34" charset="0"/>
              </a:rPr>
              <a:t>And the policy is to decide which action to select in a given state. </a:t>
            </a:r>
          </a:p>
          <a:p>
            <a:pPr marL="0" marR="0" fontAlgn="base">
              <a:lnSpc>
                <a:spcPct val="107000"/>
              </a:lnSpc>
              <a:spcBef>
                <a:spcPts val="0"/>
              </a:spcBef>
              <a:spcAft>
                <a:spcPts val="0"/>
              </a:spcAft>
            </a:pPr>
            <a:endParaRPr lang="en-US" sz="1800" dirty="0">
              <a:effectLst/>
              <a:latin typeface="Calibri" panose="020F0502020204030204" pitchFamily="34" charset="0"/>
              <a:cs typeface="Calibri" panose="020F0502020204030204" pitchFamily="34" charset="0"/>
            </a:endParaRP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55</a:t>
            </a:fld>
            <a:endParaRPr lang="en-US"/>
          </a:p>
        </p:txBody>
      </p:sp>
    </p:spTree>
    <p:extLst>
      <p:ext uri="{BB962C8B-B14F-4D97-AF65-F5344CB8AC3E}">
        <p14:creationId xmlns:p14="http://schemas.microsoft.com/office/powerpoint/2010/main" val="87030599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sz="1800" dirty="0">
                <a:effectLst/>
                <a:latin typeface="Calibri" panose="020F0502020204030204" pitchFamily="34" charset="0"/>
                <a:ea typeface="Times New Roman" panose="02020603050405020304" pitchFamily="18" charset="0"/>
                <a:cs typeface="Calibri" panose="020F0502020204030204" pitchFamily="34" charset="0"/>
              </a:rPr>
              <a:t>The final step is to generate the answers. </a:t>
            </a:r>
          </a:p>
          <a:p>
            <a:pPr marL="0" marR="0" fontAlgn="base">
              <a:lnSpc>
                <a:spcPct val="107000"/>
              </a:lnSpc>
              <a:spcBef>
                <a:spcPts val="0"/>
              </a:spcBef>
              <a:spcAft>
                <a:spcPts val="0"/>
              </a:spcAft>
            </a:pPr>
            <a:r>
              <a:rPr lang="en-US" sz="1800" dirty="0">
                <a:effectLst/>
                <a:latin typeface="Calibri" panose="020F0502020204030204" pitchFamily="34" charset="0"/>
                <a:cs typeface="Calibri" panose="020F0502020204030204" pitchFamily="34" charset="0"/>
              </a:rPr>
              <a:t>During the answering time, conquer take the top-k actions per agent and rank them. </a:t>
            </a:r>
          </a:p>
          <a:p>
            <a:pPr marL="0" marR="0" fontAlgn="base">
              <a:lnSpc>
                <a:spcPct val="107000"/>
              </a:lnSpc>
              <a:spcBef>
                <a:spcPts val="0"/>
              </a:spcBef>
              <a:spcAft>
                <a:spcPts val="0"/>
              </a:spcAft>
            </a:pPr>
            <a:r>
              <a:rPr lang="en-US" sz="1800" b="1" dirty="0">
                <a:effectLst/>
                <a:latin typeface="Calibri" panose="020F0502020204030204" pitchFamily="34" charset="0"/>
                <a:cs typeface="Calibri" panose="020F0502020204030204" pitchFamily="34" charset="0"/>
              </a:rPr>
              <a:t>The ranking </a:t>
            </a:r>
            <a:r>
              <a:rPr lang="en-US" sz="1800" b="1" kern="0" dirty="0">
                <a:solidFill>
                  <a:schemeClr val="tx1">
                    <a:lumMod val="95000"/>
                    <a:lumOff val="5000"/>
                  </a:schemeClr>
                </a:solidFill>
                <a:latin typeface="Arial" panose="020B0604020202020204" pitchFamily="34" charset="0"/>
                <a:cs typeface="Arial" panose="020B0604020202020204" pitchFamily="34" charset="0"/>
              </a:rPr>
              <a:t>criterion</a:t>
            </a:r>
            <a:r>
              <a:rPr lang="en-US" sz="1800" b="1" dirty="0">
                <a:effectLst/>
                <a:latin typeface="Calibri" panose="020F0502020204030204" pitchFamily="34" charset="0"/>
                <a:cs typeface="Calibri" panose="020F0502020204030204" pitchFamily="34" charset="0"/>
              </a:rPr>
              <a:t> is the prediction score from the policy network which </a:t>
            </a:r>
            <a:r>
              <a:rPr lang="en-US" sz="1200" b="1" kern="0" dirty="0">
                <a:solidFill>
                  <a:schemeClr val="tx1">
                    <a:lumMod val="95000"/>
                    <a:lumOff val="5000"/>
                  </a:schemeClr>
                </a:solidFill>
                <a:latin typeface="Arial" panose="020B0604020202020204" pitchFamily="34" charset="0"/>
                <a:cs typeface="Arial" panose="020B0604020202020204" pitchFamily="34" charset="0"/>
              </a:rPr>
              <a:t>boosted if several agents arrive at same answer entity. </a:t>
            </a:r>
          </a:p>
          <a:p>
            <a:pPr marL="0" marR="0" fontAlgn="base">
              <a:lnSpc>
                <a:spcPct val="107000"/>
              </a:lnSpc>
              <a:spcBef>
                <a:spcPts val="0"/>
              </a:spcBef>
              <a:spcAft>
                <a:spcPts val="0"/>
              </a:spcAft>
            </a:pPr>
            <a:endParaRPr lang="en-US" sz="1200" b="1" kern="0" dirty="0">
              <a:solidFill>
                <a:schemeClr val="tx1">
                  <a:lumMod val="95000"/>
                  <a:lumOff val="5000"/>
                </a:schemeClr>
              </a:solidFill>
              <a:latin typeface="Arial" panose="020B0604020202020204" pitchFamily="34" charset="0"/>
              <a:cs typeface="Arial" panose="020B0604020202020204" pitchFamily="34" charset="0"/>
            </a:endParaRPr>
          </a:p>
          <a:p>
            <a:pPr marL="0" marR="0" fontAlgn="base">
              <a:lnSpc>
                <a:spcPct val="107000"/>
              </a:lnSpc>
              <a:spcBef>
                <a:spcPts val="0"/>
              </a:spcBef>
              <a:spcAft>
                <a:spcPts val="0"/>
              </a:spcAft>
            </a:pPr>
            <a:endParaRPr lang="en-US" b="1" dirty="0"/>
          </a:p>
        </p:txBody>
      </p:sp>
      <p:sp>
        <p:nvSpPr>
          <p:cNvPr id="4" name="Slide Number Placeholder 3"/>
          <p:cNvSpPr>
            <a:spLocks noGrp="1"/>
          </p:cNvSpPr>
          <p:nvPr>
            <p:ph type="sldNum" sz="quarter" idx="5"/>
          </p:nvPr>
        </p:nvSpPr>
        <p:spPr/>
        <p:txBody>
          <a:bodyPr/>
          <a:lstStyle/>
          <a:p>
            <a:fld id="{62226179-13A6-6145-8724-7CC1C60BDAE1}" type="slidenum">
              <a:rPr lang="en-US" smtClean="0"/>
              <a:t>56</a:t>
            </a:fld>
            <a:endParaRPr lang="en-US"/>
          </a:p>
        </p:txBody>
      </p:sp>
    </p:spTree>
    <p:extLst>
      <p:ext uri="{BB962C8B-B14F-4D97-AF65-F5344CB8AC3E}">
        <p14:creationId xmlns:p14="http://schemas.microsoft.com/office/powerpoint/2010/main" val="357974906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fontAlgn="base">
              <a:lnSpc>
                <a:spcPct val="107000"/>
              </a:lnSpc>
              <a:spcBef>
                <a:spcPts val="0"/>
              </a:spcBef>
              <a:spcAft>
                <a:spcPts val="0"/>
              </a:spcAft>
            </a:pPr>
            <a:r>
              <a:rPr lang="en-US" altLang="zh-CN" b="1" dirty="0"/>
              <a:t>Despite reinforcement learning is commonly used in conversational question answering.</a:t>
            </a:r>
          </a:p>
          <a:p>
            <a:pPr marL="0" marR="0" fontAlgn="base">
              <a:lnSpc>
                <a:spcPct val="107000"/>
              </a:lnSpc>
              <a:spcBef>
                <a:spcPts val="0"/>
              </a:spcBef>
              <a:spcAft>
                <a:spcPts val="0"/>
              </a:spcAft>
            </a:pPr>
            <a:r>
              <a:rPr lang="en-US" dirty="0"/>
              <a:t>It has many disadvantages. </a:t>
            </a:r>
          </a:p>
          <a:p>
            <a:pPr marL="0" marR="0" fontAlgn="base">
              <a:lnSpc>
                <a:spcPct val="107000"/>
              </a:lnSpc>
              <a:spcBef>
                <a:spcPts val="0"/>
              </a:spcBef>
              <a:spcAft>
                <a:spcPts val="0"/>
              </a:spcAft>
            </a:pPr>
            <a:r>
              <a:rPr lang="en-US" dirty="0"/>
              <a:t>For example, the paths in the knowledge graph found by agent are very similar, which makes them hard to distinguish. </a:t>
            </a:r>
          </a:p>
          <a:p>
            <a:pPr marL="0" marR="0" fontAlgn="base">
              <a:lnSpc>
                <a:spcPct val="107000"/>
              </a:lnSpc>
              <a:spcBef>
                <a:spcPts val="0"/>
              </a:spcBef>
              <a:spcAft>
                <a:spcPts val="0"/>
              </a:spcAft>
            </a:pPr>
            <a:r>
              <a:rPr lang="en-US" b="1" dirty="0"/>
              <a:t>In this example, all </a:t>
            </a:r>
            <a:r>
              <a:rPr lang="en-US" dirty="0"/>
              <a:t>these five paths lead to the answer entity </a:t>
            </a:r>
            <a:r>
              <a:rPr lang="en-US" dirty="0" err="1"/>
              <a:t>i</a:t>
            </a:r>
            <a:r>
              <a:rPr lang="en-US" dirty="0"/>
              <a:t>, but they have different intermediate nodes. </a:t>
            </a:r>
          </a:p>
          <a:p>
            <a:pPr marL="0" marR="0" fontAlgn="base">
              <a:lnSpc>
                <a:spcPct val="107000"/>
              </a:lnSpc>
              <a:spcBef>
                <a:spcPts val="0"/>
              </a:spcBef>
              <a:spcAft>
                <a:spcPts val="0"/>
              </a:spcAft>
            </a:pPr>
            <a:endParaRPr lang="en-US" dirty="0"/>
          </a:p>
          <a:p>
            <a:pPr marL="0" marR="0" fontAlgn="base">
              <a:lnSpc>
                <a:spcPct val="107000"/>
              </a:lnSpc>
              <a:spcBef>
                <a:spcPts val="0"/>
              </a:spcBef>
              <a:spcAft>
                <a:spcPts val="0"/>
              </a:spcAft>
            </a:pPr>
            <a:r>
              <a:rPr lang="en-US" b="1" dirty="0"/>
              <a:t>Besides, the reward is sparse, make the model hard to train.  </a:t>
            </a:r>
          </a:p>
          <a:p>
            <a:pPr marL="0" marR="0" fontAlgn="base">
              <a:lnSpc>
                <a:spcPct val="107000"/>
              </a:lnSpc>
              <a:spcBef>
                <a:spcPts val="0"/>
              </a:spcBef>
              <a:spcAft>
                <a:spcPts val="0"/>
              </a:spcAft>
            </a:pPr>
            <a:endParaRPr lang="en-US" b="1" dirty="0"/>
          </a:p>
          <a:p>
            <a:pPr marL="0" marR="0" fontAlgn="base">
              <a:lnSpc>
                <a:spcPct val="107000"/>
              </a:lnSpc>
              <a:spcBef>
                <a:spcPts val="0"/>
              </a:spcBef>
              <a:spcAft>
                <a:spcPts val="0"/>
              </a:spcAft>
            </a:pPr>
            <a:endParaRPr lang="en-US" b="1" dirty="0"/>
          </a:p>
        </p:txBody>
      </p:sp>
      <p:sp>
        <p:nvSpPr>
          <p:cNvPr id="4" name="Slide Number Placeholder 3"/>
          <p:cNvSpPr>
            <a:spLocks noGrp="1"/>
          </p:cNvSpPr>
          <p:nvPr>
            <p:ph type="sldNum" sz="quarter" idx="5"/>
          </p:nvPr>
        </p:nvSpPr>
        <p:spPr/>
        <p:txBody>
          <a:bodyPr/>
          <a:lstStyle/>
          <a:p>
            <a:fld id="{62226179-13A6-6145-8724-7CC1C60BDAE1}" type="slidenum">
              <a:rPr lang="en-US" smtClean="0"/>
              <a:t>57</a:t>
            </a:fld>
            <a:endParaRPr lang="en-US"/>
          </a:p>
        </p:txBody>
      </p:sp>
    </p:spTree>
    <p:extLst>
      <p:ext uri="{BB962C8B-B14F-4D97-AF65-F5344CB8AC3E}">
        <p14:creationId xmlns:p14="http://schemas.microsoft.com/office/powerpoint/2010/main" val="17957708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fontAlgn="base">
              <a:lnSpc>
                <a:spcPct val="120000"/>
              </a:lnSpc>
              <a:spcBef>
                <a:spcPct val="20000"/>
              </a:spcBef>
              <a:spcAft>
                <a:spcPct val="0"/>
              </a:spcAft>
              <a:buSzPct val="110000"/>
              <a:buFont typeface="Wingdings" panose="05000000000000000000" pitchFamily="2" charset="2"/>
              <a:buNone/>
            </a:pPr>
            <a:r>
              <a:rPr lang="en-US" sz="1800" dirty="0"/>
              <a:t>TO solve these problem, the authors design </a:t>
            </a:r>
            <a:r>
              <a:rPr lang="en-US" altLang="zh-CN" sz="1800" b="1" kern="0" dirty="0">
                <a:solidFill>
                  <a:schemeClr val="tx1">
                    <a:lumMod val="95000"/>
                    <a:lumOff val="5000"/>
                  </a:schemeClr>
                </a:solidFill>
                <a:latin typeface="Arial" panose="020B0604020202020204" pitchFamily="34" charset="0"/>
                <a:cs typeface="Arial" panose="020B0604020202020204" pitchFamily="34" charset="0"/>
              </a:rPr>
              <a:t>Contrastive representation learning approach to rank KG paths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for retrieving the correct answers effectively.</a:t>
            </a:r>
          </a:p>
          <a:p>
            <a:pPr marL="0" indent="0" fontAlgn="base">
              <a:lnSpc>
                <a:spcPct val="120000"/>
              </a:lnSpc>
              <a:spcBef>
                <a:spcPct val="20000"/>
              </a:spcBef>
              <a:spcAft>
                <a:spcPct val="0"/>
              </a:spcAft>
              <a:buSzPct val="110000"/>
              <a:buFont typeface="Wingdings" panose="05000000000000000000" pitchFamily="2" charset="2"/>
              <a:buNone/>
            </a:pPr>
            <a:r>
              <a:rPr lang="en-US" sz="1800" dirty="0"/>
              <a:t>Extracted </a:t>
            </a:r>
            <a:r>
              <a:rPr lang="en-US" sz="1800" i="1" dirty="0"/>
              <a:t>KG paths leading to correct answers</a:t>
            </a:r>
            <a:r>
              <a:rPr lang="en-US" sz="1800" dirty="0"/>
              <a:t> are marked as </a:t>
            </a:r>
            <a:r>
              <a:rPr lang="en-US" sz="1800" i="1" dirty="0"/>
              <a:t>positive</a:t>
            </a:r>
            <a:r>
              <a:rPr lang="en-US" sz="1800" dirty="0"/>
              <a:t>, while others are negative.</a:t>
            </a:r>
          </a:p>
          <a:p>
            <a:pPr marL="0" indent="0" fontAlgn="base">
              <a:lnSpc>
                <a:spcPct val="120000"/>
              </a:lnSpc>
              <a:spcBef>
                <a:spcPct val="20000"/>
              </a:spcBef>
              <a:spcAft>
                <a:spcPct val="0"/>
              </a:spcAft>
              <a:buSzPct val="110000"/>
              <a:buFont typeface="Wingdings" panose="05000000000000000000" pitchFamily="2" charset="2"/>
              <a:buNone/>
            </a:pPr>
            <a:r>
              <a:rPr lang="en-US" sz="1800" dirty="0"/>
              <a:t>In this way, </a:t>
            </a:r>
            <a:r>
              <a:rPr lang="en-US" sz="1800" i="1" dirty="0"/>
              <a:t>contrastive learning</a:t>
            </a:r>
            <a:r>
              <a:rPr lang="en-US" sz="1800" dirty="0"/>
              <a:t> is ideal since it allows us to </a:t>
            </a:r>
            <a:r>
              <a:rPr lang="en-US" sz="1800" b="1" i="1" dirty="0"/>
              <a:t>identify positive KG paths</a:t>
            </a:r>
            <a:r>
              <a:rPr lang="en-US" sz="1800" b="1" dirty="0"/>
              <a:t> </a:t>
            </a:r>
            <a:r>
              <a:rPr lang="en-US" sz="1800" dirty="0"/>
              <a:t>and </a:t>
            </a:r>
            <a:r>
              <a:rPr lang="en-US" sz="1800" b="1" dirty="0"/>
              <a:t>answer conversational questions</a:t>
            </a:r>
            <a:r>
              <a:rPr lang="en-US" sz="1800" dirty="0"/>
              <a:t>.</a:t>
            </a:r>
          </a:p>
          <a:p>
            <a:pPr marL="0" indent="0" fontAlgn="base">
              <a:lnSpc>
                <a:spcPct val="120000"/>
              </a:lnSpc>
              <a:spcBef>
                <a:spcPct val="20000"/>
              </a:spcBef>
              <a:spcAft>
                <a:spcPct val="0"/>
              </a:spcAft>
              <a:buSzPct val="110000"/>
              <a:buFont typeface="Wingdings" panose="05000000000000000000" pitchFamily="2" charset="2"/>
              <a:buNone/>
            </a:pPr>
            <a:endParaRPr lang="en-US" sz="1800" dirty="0"/>
          </a:p>
          <a:p>
            <a:pPr marL="0" marR="0" lvl="0" indent="0" algn="l" defTabSz="914400" rtl="0" eaLnBrk="1" fontAlgn="base" latinLnBrk="0" hangingPunct="1">
              <a:lnSpc>
                <a:spcPct val="120000"/>
              </a:lnSpc>
              <a:spcBef>
                <a:spcPct val="20000"/>
              </a:spcBef>
              <a:spcAft>
                <a:spcPct val="0"/>
              </a:spcAft>
              <a:buClrTx/>
              <a:buSzPct val="110000"/>
              <a:buFont typeface="Wingdings" panose="05000000000000000000" pitchFamily="2" charset="2"/>
              <a:buNone/>
              <a:tabLst/>
              <a:defRPr/>
            </a:pPr>
            <a:r>
              <a:rPr lang="en-US" sz="1800" dirty="0"/>
              <a:t>Besides the path information,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The entire dialog history, the Verbalized answers and domain information of the conversation </a:t>
            </a:r>
            <a:r>
              <a:rPr lang="en-US" altLang="zh-CN" sz="1800" b="1" kern="0" dirty="0">
                <a:solidFill>
                  <a:schemeClr val="tx1">
                    <a:lumMod val="95000"/>
                    <a:lumOff val="5000"/>
                  </a:schemeClr>
                </a:solidFill>
                <a:latin typeface="Arial" panose="020B0604020202020204" pitchFamily="34" charset="0"/>
                <a:cs typeface="Arial" panose="020B0604020202020204" pitchFamily="34" charset="0"/>
              </a:rPr>
              <a:t>are also used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to help learn better path embedding. </a:t>
            </a:r>
          </a:p>
        </p:txBody>
      </p:sp>
      <p:sp>
        <p:nvSpPr>
          <p:cNvPr id="4" name="Slide Number Placeholder 3"/>
          <p:cNvSpPr>
            <a:spLocks noGrp="1"/>
          </p:cNvSpPr>
          <p:nvPr>
            <p:ph type="sldNum" sz="quarter" idx="5"/>
          </p:nvPr>
        </p:nvSpPr>
        <p:spPr/>
        <p:txBody>
          <a:bodyPr/>
          <a:lstStyle/>
          <a:p>
            <a:fld id="{62226179-13A6-6145-8724-7CC1C60BDAE1}" type="slidenum">
              <a:rPr lang="en-US" smtClean="0"/>
              <a:t>58</a:t>
            </a:fld>
            <a:endParaRPr lang="en-US"/>
          </a:p>
        </p:txBody>
      </p:sp>
    </p:spTree>
    <p:extLst>
      <p:ext uri="{BB962C8B-B14F-4D97-AF65-F5344CB8AC3E}">
        <p14:creationId xmlns:p14="http://schemas.microsoft.com/office/powerpoint/2010/main" val="66972028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5464" marR="0" lvl="0" indent="0" algn="l" defTabSz="914400" rtl="0" eaLnBrk="1" fontAlgn="auto" latinLnBrk="0" hangingPunct="1">
              <a:lnSpc>
                <a:spcPct val="100000"/>
              </a:lnSpc>
              <a:spcBef>
                <a:spcPts val="0"/>
              </a:spcBef>
              <a:spcAft>
                <a:spcPts val="0"/>
              </a:spcAft>
              <a:buClrTx/>
              <a:buSzPts val="2000"/>
              <a:buFontTx/>
              <a:buNone/>
              <a:tabLst/>
              <a:defRPr/>
            </a:pPr>
            <a:r>
              <a:rPr lang="en-US" sz="1800" dirty="0"/>
              <a:t>The proposed praline contains several steps. In the first step,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Given the conversation history and current question, Praline </a:t>
            </a:r>
            <a:r>
              <a:rPr lang="en-GB" sz="1800" kern="0" dirty="0">
                <a:solidFill>
                  <a:schemeClr val="tx1">
                    <a:lumMod val="95000"/>
                    <a:lumOff val="5000"/>
                  </a:schemeClr>
                </a:solidFill>
                <a:latin typeface="Arial" panose="020B0604020202020204" pitchFamily="34" charset="0"/>
                <a:cs typeface="Arial" panose="020B0604020202020204" pitchFamily="34" charset="0"/>
              </a:rPr>
              <a:t>extracts</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 candidate paths from the knowledge graph,</a:t>
            </a:r>
          </a:p>
          <a:p>
            <a:pPr marL="135464" marR="0" lvl="0" indent="0" algn="l" defTabSz="914400" rtl="0" eaLnBrk="1" fontAlgn="auto" latinLnBrk="0" hangingPunct="1">
              <a:lnSpc>
                <a:spcPct val="100000"/>
              </a:lnSpc>
              <a:spcBef>
                <a:spcPts val="0"/>
              </a:spcBef>
              <a:spcAft>
                <a:spcPts val="0"/>
              </a:spcAft>
              <a:buClrTx/>
              <a:buSzPts val="2000"/>
              <a:buFontTx/>
              <a:buNone/>
              <a:tabLst/>
              <a:defRPr/>
            </a:pP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And treats each path as a sentence, then learns path embedding by BERT.</a:t>
            </a:r>
          </a:p>
          <a:p>
            <a:pPr marL="135464" marR="0" lvl="0" indent="0" algn="l" defTabSz="914400" rtl="0" eaLnBrk="1" fontAlgn="auto" latinLnBrk="0" hangingPunct="1">
              <a:lnSpc>
                <a:spcPct val="100000"/>
              </a:lnSpc>
              <a:spcBef>
                <a:spcPts val="0"/>
              </a:spcBef>
              <a:spcAft>
                <a:spcPts val="0"/>
              </a:spcAft>
              <a:buClrTx/>
              <a:buSzPts val="2000"/>
              <a:buFontTx/>
              <a:buNone/>
              <a:tabLst/>
              <a:defRPr/>
            </a:pP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Also, it will learn domain initial embedding by BERT.</a:t>
            </a:r>
          </a:p>
          <a:p>
            <a:pPr marL="135464" marR="0" lvl="0" indent="0" algn="l" defTabSz="914400" rtl="0" eaLnBrk="1" fontAlgn="auto" latinLnBrk="0" hangingPunct="1">
              <a:lnSpc>
                <a:spcPct val="100000"/>
              </a:lnSpc>
              <a:spcBef>
                <a:spcPts val="0"/>
              </a:spcBef>
              <a:spcAft>
                <a:spcPts val="0"/>
              </a:spcAft>
              <a:buClrTx/>
              <a:buSzPts val="2000"/>
              <a:buFontTx/>
              <a:buNone/>
              <a:tabLst/>
              <a:defRPr/>
            </a:pPr>
            <a:endParaRPr lang="en-US" altLang="zh-CN" sz="1800" kern="0" dirty="0">
              <a:solidFill>
                <a:schemeClr val="tx1">
                  <a:lumMod val="95000"/>
                  <a:lumOff val="5000"/>
                </a:schemeClr>
              </a:solidFill>
              <a:latin typeface="Arial" panose="020B0604020202020204" pitchFamily="34" charset="0"/>
              <a:cs typeface="Arial" panose="020B0604020202020204" pitchFamily="34" charset="0"/>
            </a:endParaRPr>
          </a:p>
          <a:p>
            <a:pPr marL="135464" indent="0">
              <a:spcBef>
                <a:spcPts val="0"/>
              </a:spcBef>
              <a:buSzPts val="2000"/>
              <a:buNone/>
            </a:pPr>
            <a:endParaRPr lang="en-US" sz="1800" dirty="0"/>
          </a:p>
        </p:txBody>
      </p:sp>
      <p:sp>
        <p:nvSpPr>
          <p:cNvPr id="4" name="Slide Number Placeholder 3"/>
          <p:cNvSpPr>
            <a:spLocks noGrp="1"/>
          </p:cNvSpPr>
          <p:nvPr>
            <p:ph type="sldNum" sz="quarter" idx="5"/>
          </p:nvPr>
        </p:nvSpPr>
        <p:spPr/>
        <p:txBody>
          <a:bodyPr/>
          <a:lstStyle/>
          <a:p>
            <a:fld id="{62226179-13A6-6145-8724-7CC1C60BDAE1}" type="slidenum">
              <a:rPr lang="en-US" smtClean="0"/>
              <a:t>59</a:t>
            </a:fld>
            <a:endParaRPr lang="en-US"/>
          </a:p>
        </p:txBody>
      </p:sp>
    </p:spTree>
    <p:extLst>
      <p:ext uri="{BB962C8B-B14F-4D97-AF65-F5344CB8AC3E}">
        <p14:creationId xmlns:p14="http://schemas.microsoft.com/office/powerpoint/2010/main" val="22962642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6</a:t>
            </a:fld>
            <a:endParaRPr lang="en-US"/>
          </a:p>
        </p:txBody>
      </p:sp>
    </p:spTree>
    <p:extLst>
      <p:ext uri="{BB962C8B-B14F-4D97-AF65-F5344CB8AC3E}">
        <p14:creationId xmlns:p14="http://schemas.microsoft.com/office/powerpoint/2010/main" val="380758856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5464" marR="0" lvl="0" indent="0" algn="l" defTabSz="914400" rtl="0" eaLnBrk="1" fontAlgn="auto" latinLnBrk="0" hangingPunct="1">
              <a:lnSpc>
                <a:spcPct val="100000"/>
              </a:lnSpc>
              <a:spcBef>
                <a:spcPts val="0"/>
              </a:spcBef>
              <a:spcAft>
                <a:spcPts val="0"/>
              </a:spcAft>
              <a:buClrTx/>
              <a:buSzPts val="2000"/>
              <a:buFontTx/>
              <a:buNone/>
              <a:tabLst/>
              <a:defRPr/>
            </a:pPr>
            <a:r>
              <a:rPr lang="en-US" sz="1800" dirty="0"/>
              <a:t>A </a:t>
            </a:r>
            <a:r>
              <a:rPr lang="en-US" sz="1800" dirty="0" err="1"/>
              <a:t>bart</a:t>
            </a:r>
            <a:r>
              <a:rPr lang="en-US" sz="1800" dirty="0"/>
              <a:t> model is used to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encode both the conversation history and current question to learn the </a:t>
            </a:r>
            <a:r>
              <a:rPr lang="en-US" altLang="zh-CN" sz="1800" b="1" kern="0" dirty="0">
                <a:solidFill>
                  <a:srgbClr val="11284B"/>
                </a:solidFill>
                <a:latin typeface="Arial"/>
                <a:cs typeface="Arial"/>
              </a:rPr>
              <a:t>Context Information, and </a:t>
            </a:r>
            <a:r>
              <a:rPr lang="en-US" altLang="zh-CN" sz="1800" b="1" kern="0" dirty="0">
                <a:solidFill>
                  <a:schemeClr val="tx1">
                    <a:lumMod val="95000"/>
                    <a:lumOff val="5000"/>
                  </a:schemeClr>
                </a:solidFill>
                <a:latin typeface="Arial" panose="020B0604020202020204" pitchFamily="34" charset="0"/>
                <a:cs typeface="Arial" panose="020B0604020202020204" pitchFamily="34" charset="0"/>
              </a:rPr>
              <a:t>Learn the refined domain embedding according to the conversation context</a:t>
            </a:r>
          </a:p>
          <a:p>
            <a:pPr marL="135464" indent="0">
              <a:spcBef>
                <a:spcPts val="0"/>
              </a:spcBef>
              <a:buSzPts val="2000"/>
              <a:buNone/>
            </a:pPr>
            <a:endParaRPr lang="en-US" altLang="zh-CN" sz="1800" b="1" kern="0" dirty="0">
              <a:solidFill>
                <a:srgbClr val="11284B"/>
              </a:solidFill>
              <a:latin typeface="Arial"/>
              <a:cs typeface="Arial"/>
            </a:endParaRPr>
          </a:p>
          <a:p>
            <a:pPr marL="135464" indent="0">
              <a:spcBef>
                <a:spcPts val="0"/>
              </a:spcBef>
              <a:buSzPts val="2000"/>
              <a:buNone/>
            </a:pPr>
            <a:r>
              <a:rPr lang="en-US" sz="1800" b="1" kern="0" dirty="0">
                <a:solidFill>
                  <a:srgbClr val="11284B"/>
                </a:solidFill>
                <a:latin typeface="Arial"/>
                <a:cs typeface="Arial"/>
              </a:rPr>
              <a:t>After the reinforcement learning model finds the answer, BART will be used to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generate the verbalized answer for each entity answer.</a:t>
            </a:r>
          </a:p>
          <a:p>
            <a:pPr marL="135464" indent="0">
              <a:spcBef>
                <a:spcPts val="0"/>
              </a:spcBef>
              <a:buSzPts val="2000"/>
              <a:buNone/>
            </a:pPr>
            <a:endParaRPr lang="en-US" sz="1800" dirty="0"/>
          </a:p>
        </p:txBody>
      </p:sp>
      <p:sp>
        <p:nvSpPr>
          <p:cNvPr id="4" name="Slide Number Placeholder 3"/>
          <p:cNvSpPr>
            <a:spLocks noGrp="1"/>
          </p:cNvSpPr>
          <p:nvPr>
            <p:ph type="sldNum" sz="quarter" idx="5"/>
          </p:nvPr>
        </p:nvSpPr>
        <p:spPr/>
        <p:txBody>
          <a:bodyPr/>
          <a:lstStyle/>
          <a:p>
            <a:fld id="{62226179-13A6-6145-8724-7CC1C60BDAE1}" type="slidenum">
              <a:rPr lang="en-US" smtClean="0"/>
              <a:t>60</a:t>
            </a:fld>
            <a:endParaRPr lang="en-US"/>
          </a:p>
        </p:txBody>
      </p:sp>
    </p:spTree>
    <p:extLst>
      <p:ext uri="{BB962C8B-B14F-4D97-AF65-F5344CB8AC3E}">
        <p14:creationId xmlns:p14="http://schemas.microsoft.com/office/powerpoint/2010/main" val="2642903246"/>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5464" indent="0">
              <a:spcBef>
                <a:spcPts val="0"/>
              </a:spcBef>
              <a:buSzPts val="2000"/>
              <a:buNone/>
            </a:pPr>
            <a:r>
              <a:rPr lang="en-US" sz="1800" dirty="0"/>
              <a:t>In the last step, with the context embedding learned by step 2 and the path embedding learn by step 1,</a:t>
            </a:r>
          </a:p>
          <a:p>
            <a:pPr marL="135464" marR="0" lvl="0" indent="0" algn="l" defTabSz="914400" rtl="0" eaLnBrk="1" fontAlgn="auto" latinLnBrk="0" hangingPunct="1">
              <a:lnSpc>
                <a:spcPct val="100000"/>
              </a:lnSpc>
              <a:spcBef>
                <a:spcPts val="0"/>
              </a:spcBef>
              <a:spcAft>
                <a:spcPts val="0"/>
              </a:spcAft>
              <a:buClrTx/>
              <a:buSzPts val="2000"/>
              <a:buFontTx/>
              <a:buNone/>
              <a:tabLst/>
              <a:defRPr/>
            </a:pPr>
            <a:r>
              <a:rPr lang="en-US" sz="1800" dirty="0"/>
              <a:t>Contrastive representation learning is used to m</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aximize the similarity between the correct pairs while minimizing the similarity for incorrect pairs.</a:t>
            </a:r>
          </a:p>
          <a:p>
            <a:pPr marL="135464" marR="0" lvl="0" indent="0" algn="l" defTabSz="914400" rtl="0" eaLnBrk="1" fontAlgn="auto" latinLnBrk="0" hangingPunct="1">
              <a:lnSpc>
                <a:spcPct val="100000"/>
              </a:lnSpc>
              <a:spcBef>
                <a:spcPts val="0"/>
              </a:spcBef>
              <a:spcAft>
                <a:spcPts val="0"/>
              </a:spcAft>
              <a:buClrTx/>
              <a:buSzPts val="2000"/>
              <a:buFontTx/>
              <a:buNone/>
              <a:tabLst/>
              <a:defRPr/>
            </a:pPr>
            <a:endParaRPr lang="en-US" altLang="zh-CN" sz="1800" kern="0" dirty="0">
              <a:solidFill>
                <a:schemeClr val="tx1">
                  <a:lumMod val="95000"/>
                  <a:lumOff val="5000"/>
                </a:schemeClr>
              </a:solidFill>
              <a:latin typeface="Arial" panose="020B0604020202020204" pitchFamily="34" charset="0"/>
              <a:cs typeface="Arial" panose="020B0604020202020204" pitchFamily="34" charset="0"/>
            </a:endParaRPr>
          </a:p>
          <a:p>
            <a:pPr marL="135464" indent="0">
              <a:spcBef>
                <a:spcPts val="0"/>
              </a:spcBef>
              <a:buSzPts val="2000"/>
              <a:buNone/>
            </a:pPr>
            <a:endParaRPr lang="en-US" sz="1800" dirty="0"/>
          </a:p>
        </p:txBody>
      </p:sp>
      <p:sp>
        <p:nvSpPr>
          <p:cNvPr id="4" name="Slide Number Placeholder 3"/>
          <p:cNvSpPr>
            <a:spLocks noGrp="1"/>
          </p:cNvSpPr>
          <p:nvPr>
            <p:ph type="sldNum" sz="quarter" idx="5"/>
          </p:nvPr>
        </p:nvSpPr>
        <p:spPr/>
        <p:txBody>
          <a:bodyPr/>
          <a:lstStyle/>
          <a:p>
            <a:fld id="{62226179-13A6-6145-8724-7CC1C60BDAE1}" type="slidenum">
              <a:rPr lang="en-US" smtClean="0"/>
              <a:t>61</a:t>
            </a:fld>
            <a:endParaRPr lang="en-US"/>
          </a:p>
        </p:txBody>
      </p:sp>
    </p:spTree>
    <p:extLst>
      <p:ext uri="{BB962C8B-B14F-4D97-AF65-F5344CB8AC3E}">
        <p14:creationId xmlns:p14="http://schemas.microsoft.com/office/powerpoint/2010/main" val="283499039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5464" indent="0">
              <a:spcBef>
                <a:spcPts val="0"/>
              </a:spcBef>
              <a:buSzPts val="2000"/>
              <a:buNone/>
            </a:pPr>
            <a:endParaRPr lang="en-US" sz="1800" dirty="0"/>
          </a:p>
        </p:txBody>
      </p:sp>
      <p:sp>
        <p:nvSpPr>
          <p:cNvPr id="4" name="Slide Number Placeholder 3"/>
          <p:cNvSpPr>
            <a:spLocks noGrp="1"/>
          </p:cNvSpPr>
          <p:nvPr>
            <p:ph type="sldNum" sz="quarter" idx="5"/>
          </p:nvPr>
        </p:nvSpPr>
        <p:spPr/>
        <p:txBody>
          <a:bodyPr/>
          <a:lstStyle/>
          <a:p>
            <a:fld id="{62226179-13A6-6145-8724-7CC1C60BDAE1}" type="slidenum">
              <a:rPr lang="en-US" smtClean="0"/>
              <a:t>62</a:t>
            </a:fld>
            <a:endParaRPr lang="en-US"/>
          </a:p>
        </p:txBody>
      </p:sp>
    </p:spTree>
    <p:extLst>
      <p:ext uri="{BB962C8B-B14F-4D97-AF65-F5344CB8AC3E}">
        <p14:creationId xmlns:p14="http://schemas.microsoft.com/office/powerpoint/2010/main" val="234107772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4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63</a:t>
            </a:fld>
            <a:endParaRPr lang="en-US"/>
          </a:p>
        </p:txBody>
      </p:sp>
    </p:spTree>
    <p:extLst>
      <p:ext uri="{BB962C8B-B14F-4D97-AF65-F5344CB8AC3E}">
        <p14:creationId xmlns:p14="http://schemas.microsoft.com/office/powerpoint/2010/main" val="9959349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Generally, the knowledge graph reasoning contains three components which are the reasoning function f, the reasoning input Q and the background knowledge graph G.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Each component brings some unique challenges associated with it.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7</a:t>
            </a:fld>
            <a:endParaRPr lang="en-US"/>
          </a:p>
        </p:txBody>
      </p:sp>
    </p:spTree>
    <p:extLst>
      <p:ext uri="{BB962C8B-B14F-4D97-AF65-F5344CB8AC3E}">
        <p14:creationId xmlns:p14="http://schemas.microsoft.com/office/powerpoint/2010/main" val="3665957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first group of challenges are from the background knowledge graph.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Although knowledge graphs have been extensively used in various applications, real-world knowledge graphs tend to be vast and incomplete. </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For example,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DBpedia</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contains 4.6 million entities.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Reasoning on large knowledge graph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is time consuming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Besides, half of entities in </a:t>
            </a:r>
            <a:r>
              <a:rPr lang="en-US" sz="1800" kern="100" dirty="0" err="1">
                <a:effectLst/>
                <a:latin typeface="Calibri" panose="020F0502020204030204" pitchFamily="34" charset="0"/>
                <a:ea typeface="DengXian" panose="02010600030101010101" pitchFamily="2" charset="-122"/>
                <a:cs typeface="Times New Roman" panose="02020603050405020304" pitchFamily="18" charset="0"/>
              </a:rPr>
              <a:t>DBpedia</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contain less than 5 relationships which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means it has numerous missing or incomplete triples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As a result</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reasoning on incomplete knowledge graphs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can be difficult</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ltLang="zh-CN" sz="1800" b="1" kern="100" dirty="0">
                <a:effectLst/>
                <a:latin typeface="Calibri" panose="020F0502020204030204" pitchFamily="34" charset="0"/>
                <a:ea typeface="DengXian" panose="02010600030101010101" pitchFamily="2" charset="-122"/>
                <a:cs typeface="Times New Roman" panose="02020603050405020304" pitchFamily="18" charset="0"/>
              </a:rPr>
              <a:t>Last but not the least</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real-world knowledge graphs often evolve over time,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which presents an additional challenge.</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8</a:t>
            </a:fld>
            <a:endParaRPr lang="en-US"/>
          </a:p>
        </p:txBody>
      </p:sp>
    </p:spTree>
    <p:extLst>
      <p:ext uri="{BB962C8B-B14F-4D97-AF65-F5344CB8AC3E}">
        <p14:creationId xmlns:p14="http://schemas.microsoft.com/office/powerpoint/2010/main" val="26601575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indent="-285750">
              <a:lnSpc>
                <a:spcPct val="107000"/>
              </a:lnSpc>
              <a:spcBef>
                <a:spcPts val="0"/>
              </a:spcBef>
              <a:spcAft>
                <a:spcPts val="800"/>
              </a:spcAft>
              <a:buFont typeface="Arial" panose="020B0604020202020204" pitchFamily="34" charset="0"/>
              <a:buChar cha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The second group of challenges are from the reasoning model. </a:t>
            </a:r>
          </a:p>
          <a:p>
            <a:pPr marL="285750" marR="0" indent="-285750">
              <a:lnSpc>
                <a:spcPct val="107000"/>
              </a:lnSpc>
              <a:spcBef>
                <a:spcPts val="0"/>
              </a:spcBef>
              <a:spcAft>
                <a:spcPts val="800"/>
              </a:spcAft>
              <a:buFont typeface="Arial" panose="020B0604020202020204" pitchFamily="34" charset="0"/>
              <a:buChar cha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due to the varied properties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of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relations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in knowledge graphs, designing an all-round KG reasoning model that fits all these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properties can be challenging</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285750" marR="0" indent="-285750">
              <a:lnSpc>
                <a:spcPct val="107000"/>
              </a:lnSpc>
              <a:spcBef>
                <a:spcPts val="0"/>
              </a:spcBef>
              <a:spcAft>
                <a:spcPts val="800"/>
              </a:spcAft>
              <a:buFont typeface="Arial" panose="020B0604020202020204" pitchFamily="34" charset="0"/>
              <a:buChar cha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Furthermore, the volume of knowledge graphs presents significant </a:t>
            </a:r>
            <a:r>
              <a:rPr lang="en-US" sz="1800" b="1" kern="100" dirty="0">
                <a:effectLst/>
                <a:highlight>
                  <a:srgbClr val="FF0000"/>
                </a:highlight>
                <a:latin typeface="Calibri" panose="020F0502020204030204" pitchFamily="34" charset="0"/>
                <a:ea typeface="DengXian" panose="02010600030101010101" pitchFamily="2" charset="-122"/>
                <a:cs typeface="Times New Roman" panose="02020603050405020304" pitchFamily="18" charset="0"/>
              </a:rPr>
              <a:t>computational challenge</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 for efficient reasoning. </a:t>
            </a:r>
          </a:p>
          <a:p>
            <a:pPr marL="285750" marR="0" indent="-285750">
              <a:lnSpc>
                <a:spcPct val="107000"/>
              </a:lnSpc>
              <a:spcBef>
                <a:spcPts val="0"/>
              </a:spcBef>
              <a:spcAft>
                <a:spcPts val="800"/>
              </a:spcAft>
              <a:buFont typeface="Arial" panose="020B0604020202020204" pitchFamily="34" charset="0"/>
              <a:buChar char="•"/>
            </a:pP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Last but not the least, the generalization ability of the reasoning model is critical for handling new, unseen data effectively.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9</a:t>
            </a:fld>
            <a:endParaRPr lang="en-US"/>
          </a:p>
        </p:txBody>
      </p:sp>
    </p:spTree>
    <p:extLst>
      <p:ext uri="{BB962C8B-B14F-4D97-AF65-F5344CB8AC3E}">
        <p14:creationId xmlns:p14="http://schemas.microsoft.com/office/powerpoint/2010/main" val="12372124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5" Type="http://schemas.openxmlformats.org/officeDocument/2006/relationships/image" Target="../media/image5.png"/><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752B-8A85-5839-CC44-9305F04BB77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14A7587-A692-EDF1-6DE0-519C72401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CBB67-37E4-39B1-B6C7-06FD5A199836}"/>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37A00AB6-03BA-5125-7592-ED4CCB73D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1C7CA-3A57-C208-86B5-57E930E90375}"/>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590905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EE68-67F4-E0B0-89EA-43145BF8E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CD540-1EB3-CD60-B8B5-9D62564959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6A90-AD35-33F5-C29A-BC8E31BDD4EE}"/>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8E42EE67-6F9E-53A6-B942-884BCA8F1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EC124-F876-8618-26F4-C1A945392E02}"/>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68229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CA9DC-69A8-445C-D865-E97088798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84785F-A431-0CFC-05AD-AF46A73A2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7727E-EB30-5846-A635-F573D7BCF2BA}"/>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DCA740A8-6CD5-9D15-E68A-563AAC0DB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0B999-2C06-924D-DB23-CA8635AED016}"/>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18984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p:cSld name="1_Titl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g133bcaf6178_1_619"/>
          <p:cNvSpPr txBox="1">
            <a:spLocks noGrp="1"/>
          </p:cNvSpPr>
          <p:nvPr>
            <p:ph type="title"/>
          </p:nvPr>
        </p:nvSpPr>
        <p:spPr>
          <a:xfrm>
            <a:off x="304801" y="652765"/>
            <a:ext cx="11492800" cy="17300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A6300"/>
              </a:buClr>
              <a:buSzPts val="3300"/>
              <a:buFont typeface="Calibri"/>
              <a:buNone/>
              <a:defRPr>
                <a:solidFill>
                  <a:srgbClr val="FA63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6" name="Google Shape;86;g133bcaf6178_1_619"/>
          <p:cNvSpPr txBox="1">
            <a:spLocks noGrp="1"/>
          </p:cNvSpPr>
          <p:nvPr>
            <p:ph type="body" idx="1"/>
          </p:nvPr>
        </p:nvSpPr>
        <p:spPr>
          <a:xfrm>
            <a:off x="304801" y="2382843"/>
            <a:ext cx="11492800" cy="942800"/>
          </a:xfrm>
          <a:prstGeom prst="rect">
            <a:avLst/>
          </a:prstGeom>
          <a:noFill/>
          <a:ln>
            <a:noFill/>
          </a:ln>
        </p:spPr>
        <p:txBody>
          <a:bodyPr spcFirstLastPara="1" wrap="square" lIns="91425" tIns="45700" rIns="91425" bIns="45700" anchor="t" anchorCtr="0">
            <a:normAutofit/>
          </a:bodyPr>
          <a:lstStyle>
            <a:lvl1pPr marL="609585" lvl="0" indent="-304792" algn="ctr" rtl="0">
              <a:lnSpc>
                <a:spcPct val="120000"/>
              </a:lnSpc>
              <a:spcBef>
                <a:spcPts val="0"/>
              </a:spcBef>
              <a:spcAft>
                <a:spcPts val="0"/>
              </a:spcAft>
              <a:buClr>
                <a:schemeClr val="dk1"/>
              </a:buClr>
              <a:buSzPts val="1200"/>
              <a:buNone/>
              <a:defRPr sz="1600"/>
            </a:lvl1pPr>
            <a:lvl2pPr marL="1219170" lvl="1" indent="-304792" algn="l" rtl="0">
              <a:lnSpc>
                <a:spcPct val="90000"/>
              </a:lnSpc>
              <a:spcBef>
                <a:spcPts val="500"/>
              </a:spcBef>
              <a:spcAft>
                <a:spcPts val="0"/>
              </a:spcAft>
              <a:buClr>
                <a:schemeClr val="dk1"/>
              </a:buClr>
              <a:buSzPts val="1800"/>
              <a:buNone/>
              <a:defRPr/>
            </a:lvl2pPr>
            <a:lvl3pPr marL="1828754" lvl="2" indent="-304792" algn="l" rtl="0">
              <a:lnSpc>
                <a:spcPct val="90000"/>
              </a:lnSpc>
              <a:spcBef>
                <a:spcPts val="500"/>
              </a:spcBef>
              <a:spcAft>
                <a:spcPts val="0"/>
              </a:spcAft>
              <a:buClr>
                <a:schemeClr val="dk1"/>
              </a:buClr>
              <a:buSzPts val="1500"/>
              <a:buNone/>
              <a:defRPr/>
            </a:lvl3pPr>
            <a:lvl4pPr marL="2438339" lvl="3" indent="-304792" algn="l" rtl="0">
              <a:lnSpc>
                <a:spcPct val="90000"/>
              </a:lnSpc>
              <a:spcBef>
                <a:spcPts val="500"/>
              </a:spcBef>
              <a:spcAft>
                <a:spcPts val="0"/>
              </a:spcAft>
              <a:buClr>
                <a:schemeClr val="dk1"/>
              </a:buClr>
              <a:buSzPts val="1350"/>
              <a:buNone/>
              <a:defRPr/>
            </a:lvl4pPr>
            <a:lvl5pPr marL="3047924" lvl="4" indent="-304792" algn="l" rtl="0">
              <a:lnSpc>
                <a:spcPct val="90000"/>
              </a:lnSpc>
              <a:spcBef>
                <a:spcPts val="500"/>
              </a:spcBef>
              <a:spcAft>
                <a:spcPts val="0"/>
              </a:spcAft>
              <a:buClr>
                <a:schemeClr val="dk1"/>
              </a:buClr>
              <a:buSzPts val="135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sp>
        <p:nvSpPr>
          <p:cNvPr id="2" name="Rectangle 1">
            <a:extLst>
              <a:ext uri="{FF2B5EF4-FFF2-40B4-BE49-F238E27FC236}">
                <a16:creationId xmlns:a16="http://schemas.microsoft.com/office/drawing/2014/main" id="{A0830B63-5A17-6D09-476C-4CE32465C243}"/>
              </a:ext>
            </a:extLst>
          </p:cNvPr>
          <p:cNvSpPr/>
          <p:nvPr userDrawn="1"/>
        </p:nvSpPr>
        <p:spPr>
          <a:xfrm>
            <a:off x="89065" y="77788"/>
            <a:ext cx="647914" cy="686487"/>
          </a:xfrm>
          <a:prstGeom prst="rect">
            <a:avLst/>
          </a:prstGeom>
          <a:blipFill>
            <a:blip r:embed="rId3"/>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6" descr="Logo of HKUST">
            <a:extLst>
              <a:ext uri="{FF2B5EF4-FFF2-40B4-BE49-F238E27FC236}">
                <a16:creationId xmlns:a16="http://schemas.microsoft.com/office/drawing/2014/main" id="{401F464B-3CFB-05AE-E791-9D18502B171F}"/>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86704" y="77788"/>
            <a:ext cx="464424" cy="71399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1028" name="Picture 4">
            <a:extLst>
              <a:ext uri="{FF2B5EF4-FFF2-40B4-BE49-F238E27FC236}">
                <a16:creationId xmlns:a16="http://schemas.microsoft.com/office/drawing/2014/main" id="{55493DD2-9D1C-1F73-143A-393D935F73B8}"/>
              </a:ext>
            </a:extLst>
          </p:cNvPr>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10520860" y="98941"/>
            <a:ext cx="464425" cy="6716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76076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2_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08000" y="274638"/>
            <a:ext cx="110744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508000" y="1600203"/>
            <a:ext cx="110744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
        <p:nvSpPr>
          <p:cNvPr id="6" name="Date Placeholder 3">
            <a:extLst>
              <a:ext uri="{FF2B5EF4-FFF2-40B4-BE49-F238E27FC236}">
                <a16:creationId xmlns:a16="http://schemas.microsoft.com/office/drawing/2014/main" id="{DC09BF1E-A7C5-4644-9DEF-65CEBF0074EF}"/>
              </a:ext>
            </a:extLst>
          </p:cNvPr>
          <p:cNvSpPr>
            <a:spLocks noGrp="1"/>
          </p:cNvSpPr>
          <p:nvPr>
            <p:ph type="dt" sz="half" idx="10"/>
          </p:nvPr>
        </p:nvSpPr>
        <p:spPr>
          <a:xfrm>
            <a:off x="838200" y="6356352"/>
            <a:ext cx="2743200" cy="365125"/>
          </a:xfrm>
        </p:spPr>
        <p:txBody>
          <a:bodyPr/>
          <a:lstStyle/>
          <a:p>
            <a:endParaRPr lang="en-US"/>
          </a:p>
        </p:txBody>
      </p:sp>
      <p:sp>
        <p:nvSpPr>
          <p:cNvPr id="7" name="Footer Placeholder 4">
            <a:extLst>
              <a:ext uri="{FF2B5EF4-FFF2-40B4-BE49-F238E27FC236}">
                <a16:creationId xmlns:a16="http://schemas.microsoft.com/office/drawing/2014/main" id="{50ECC946-8B58-4E4E-BE85-FD76DF8755A7}"/>
              </a:ext>
            </a:extLst>
          </p:cNvPr>
          <p:cNvSpPr>
            <a:spLocks noGrp="1"/>
          </p:cNvSpPr>
          <p:nvPr>
            <p:ph type="ftr" sz="quarter" idx="11"/>
          </p:nvPr>
        </p:nvSpPr>
        <p:spPr>
          <a:xfrm>
            <a:off x="4038600" y="6356352"/>
            <a:ext cx="4114800" cy="365125"/>
          </a:xfrm>
        </p:spPr>
        <p:txBody>
          <a:bodyPr/>
          <a:lstStyle/>
          <a:p>
            <a:endParaRPr lang="en-US"/>
          </a:p>
        </p:txBody>
      </p:sp>
      <p:sp>
        <p:nvSpPr>
          <p:cNvPr id="8" name="Slide Number Placeholder 5">
            <a:extLst>
              <a:ext uri="{FF2B5EF4-FFF2-40B4-BE49-F238E27FC236}">
                <a16:creationId xmlns:a16="http://schemas.microsoft.com/office/drawing/2014/main" id="{CC732A3B-D82F-4BA9-9FCA-022D88002593}"/>
              </a:ext>
            </a:extLst>
          </p:cNvPr>
          <p:cNvSpPr>
            <a:spLocks noGrp="1"/>
          </p:cNvSpPr>
          <p:nvPr>
            <p:ph type="sldNum" sz="quarter" idx="12"/>
          </p:nvPr>
        </p:nvSpPr>
        <p:spPr>
          <a:xfrm>
            <a:off x="8610600" y="6356352"/>
            <a:ext cx="2743200" cy="365125"/>
          </a:xfrm>
        </p:spPr>
        <p:txBody>
          <a:bodyPr/>
          <a:lstStyle>
            <a:lvl1pPr>
              <a:defRPr>
                <a:solidFill>
                  <a:schemeClr val="bg1"/>
                </a:solidFill>
              </a:defRPr>
            </a:lvl1pPr>
          </a:lstStyle>
          <a:p>
            <a:fld id="{2376B8A7-413E-D940-9482-08C1992F1508}" type="slidenum">
              <a:rPr lang="en-US" smtClean="0"/>
              <a:pPr/>
              <a:t>‹#›</a:t>
            </a:fld>
            <a:endParaRPr lang="en-US" dirty="0"/>
          </a:p>
        </p:txBody>
      </p:sp>
      <p:pic>
        <p:nvPicPr>
          <p:cNvPr id="2" name="Picture 6" descr="Logo of HKUST">
            <a:extLst>
              <a:ext uri="{FF2B5EF4-FFF2-40B4-BE49-F238E27FC236}">
                <a16:creationId xmlns:a16="http://schemas.microsoft.com/office/drawing/2014/main" id="{2D1B4068-5E82-CB19-62DD-F5987161917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81832" y="6207701"/>
            <a:ext cx="260712" cy="40081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
        <p:nvSpPr>
          <p:cNvPr id="9" name="Rectangle 8">
            <a:extLst>
              <a:ext uri="{FF2B5EF4-FFF2-40B4-BE49-F238E27FC236}">
                <a16:creationId xmlns:a16="http://schemas.microsoft.com/office/drawing/2014/main" id="{2C09E3F3-85A5-41AB-BE2F-23FBC59EFD64}"/>
              </a:ext>
            </a:extLst>
          </p:cNvPr>
          <p:cNvSpPr/>
          <p:nvPr userDrawn="1"/>
        </p:nvSpPr>
        <p:spPr>
          <a:xfrm>
            <a:off x="89065" y="77788"/>
            <a:ext cx="520535" cy="568187"/>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26177"/>
      </p:ext>
    </p:extLst>
  </p:cSld>
  <p:clrMapOvr>
    <a:masterClrMapping/>
  </p:clrMapOvr>
  <p:extLst>
    <p:ext uri="{DCECCB84-F9BA-43D5-87BE-67443E8EF086}">
      <p15:sldGuideLst xmlns:p15="http://schemas.microsoft.com/office/powerpoint/2012/main">
        <p15:guide id="1" orient="horz" pos="4042" userDrawn="1">
          <p15:clr>
            <a:srgbClr val="FBAE40"/>
          </p15:clr>
        </p15:guide>
        <p15:guide id="2" pos="384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joint version HKU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9F4D-D82C-7992-4376-FA504BA0129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37B22C8B-E110-B971-23B0-A5148CCC17B9}"/>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4" name="Footer Placeholder 3">
            <a:extLst>
              <a:ext uri="{FF2B5EF4-FFF2-40B4-BE49-F238E27FC236}">
                <a16:creationId xmlns:a16="http://schemas.microsoft.com/office/drawing/2014/main" id="{14EF9F93-1A02-A021-8256-3207AC5D6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1BC698-67D3-E28C-678C-DEB282B684DE}"/>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406348504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39E1-038C-935E-6102-5B41C6821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A8AE4ED-E234-BAB8-267D-DCE4C4DEF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E915D5C4-D9B6-9B2C-58C7-D6C493674F70}"/>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6497E401-4D74-97B5-540F-7318ABDAF7D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2D9AB69-2329-BED5-650C-107BE674DBBD}"/>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25723594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5EE3-ABE9-3519-EF0B-8713C87F81E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6EFC295-0529-3776-A5D1-6EE75F07D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AF3E389-F221-2BC9-F949-21C424253544}"/>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5A2D7ACE-FB71-B8AC-9D27-101AD5377EE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891F0C9-0C5B-8CD9-7574-C233961BEED0}"/>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88773190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F752-DCD1-6422-B764-F445F0DA5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B044035C-1592-387A-79DD-E584C1B852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573AE3-FB31-C306-E32C-FAF920A173A0}"/>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A6BB2E4B-1FCA-753C-2D0A-6F3792C4D8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C47B5A0-F9D5-8D1D-F40D-1DAAF8856628}"/>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70228266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98B6-50D7-9669-3D63-19E0287A965F}"/>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C377382-E8FE-FEFB-7F23-EF1CDDE9BC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3D7664C7-DB93-BD5F-6B2F-F1CA755F0B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B4C3CFA-2B9B-1BCA-26B3-F597F17FB004}"/>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83DA98BA-CE16-6D51-1B1D-ED13DF49F57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B092C37-F7A3-FD21-4C34-3B7C3067A738}"/>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403597643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4BDE-A87E-E837-9B0C-C560B54DA5B0}"/>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29DDEFC9-E2DE-06B9-85D3-E17C438B5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491805-AE31-70A6-BF2B-5CC5D2F99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93E8B9A-289C-C747-22B6-57D8279B0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F230C-717A-7825-4515-298C00AA0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74D1A6D-76F9-49DF-8CA4-D7ED24A3295E}"/>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8" name="Footer Placeholder 7">
            <a:extLst>
              <a:ext uri="{FF2B5EF4-FFF2-40B4-BE49-F238E27FC236}">
                <a16:creationId xmlns:a16="http://schemas.microsoft.com/office/drawing/2014/main" id="{B4C90CC7-8451-0AF7-270B-B5F7F2A4AD65}"/>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C8D59CDF-8BDC-9861-CBF0-2CF0B6D7267C}"/>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23586308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4F0F-AD3B-376B-E79E-D98D1067B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CE59B-FA96-9FB0-E783-F7D21A9009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A1596-F4A9-E57C-AACD-90A5C6AB8A88}"/>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6ECBB26-FB92-7642-8960-AADF63739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DC92-EE3D-5179-28C3-D60950884996}"/>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55555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CEB6-5BA7-B26E-9E40-8F5933AE29D9}"/>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338FC6A6-A0EC-2E8B-F2F0-B32C7359EBD8}"/>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4" name="Footer Placeholder 3">
            <a:extLst>
              <a:ext uri="{FF2B5EF4-FFF2-40B4-BE49-F238E27FC236}">
                <a16:creationId xmlns:a16="http://schemas.microsoft.com/office/drawing/2014/main" id="{1CFD85F9-5547-EC41-EEC8-AA7CDE1B5C0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2490AB4-E9ED-98DE-EED0-F039822B2043}"/>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18089826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C0003F-7D74-C669-029D-6BC73860EB9F}"/>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3" name="Footer Placeholder 2">
            <a:extLst>
              <a:ext uri="{FF2B5EF4-FFF2-40B4-BE49-F238E27FC236}">
                <a16:creationId xmlns:a16="http://schemas.microsoft.com/office/drawing/2014/main" id="{ABDBF330-C5EB-92B3-8E8E-DE1EA63C9BBE}"/>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C1C3B8A-F691-3F95-7210-FFA51B2A1B85}"/>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43178067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55D3-E6FE-F78D-6C98-506A27679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D19939B-370E-6460-932F-769AE2D01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B3E6AD71-0802-2B9C-13C9-38A08053D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11AB17-DB06-5A02-BA5E-EB2E6BCCE26B}"/>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52CF4113-BEEF-5B81-DEEF-2876F8FEBB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EDFE9C0-E097-C7C8-00D5-0095FBF43411}"/>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271570157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26A0-903D-64D3-1A33-7C7470370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BDC69EF-C329-E43B-2567-5BB6EB348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AB45CBD-74BC-916F-EA2C-724641673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96D18-366E-68EF-2660-E91B1F9377B7}"/>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6695EF14-A693-15F6-659B-656F2888C81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CE9469D-00F4-B8B8-EC1A-EA2649C2487A}"/>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069050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5EAE-3B16-44A4-5AA5-1D4E911EE04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037A251-6CEC-0128-ED35-8C051FB50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CEE7525-5329-0FF0-7200-709B196F75FC}"/>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B1B5E855-C1B1-C2DA-1B94-FDE0BBCD41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6E77B41-4BB7-8086-FDBD-DC364C974AAE}"/>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2347945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F5C9F-D796-D413-9DB7-E24ADC3D9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4A1E975-AF09-6296-5AEC-0564DF4D9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DA4D003-C7FA-9AE5-9D39-4D8421391B81}"/>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44BCDF5F-AC12-195F-2436-787E669C9B6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3E2214E-FC8F-489A-2C93-C5EFCC59A939}"/>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783651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2332-F123-B867-6946-2641D131411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39DC076-508B-C4DB-E7F6-280D51C4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04741-3AD6-8E81-00C3-B6C44DAEF9BE}"/>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DB730D9-F4A0-5098-9536-D2D63A0C9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C8363-6A47-C184-3AC4-262FC4401472}"/>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59011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8D35-08E7-621B-90DD-ACF6A2703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5849E7-4300-E8DD-FB4B-6C00C33F43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ADD731-27A9-A050-073A-74920207FE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58C581-C832-1E49-B4B8-F54DE624C6CB}"/>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2BC635C2-31E0-7AF2-D96F-31EAAF689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3640-825B-63D3-EBAB-7F486F06FCAA}"/>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80338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FF35-1571-FD57-4E08-1F2794420E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0F3F5-E577-7223-A91B-7045F0870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D72DF7-DAF0-AACE-F93A-ECCB28410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7F4D90-AD40-37A2-D977-47AC8A385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19D46-8578-8D62-8A72-028B463D82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5906A-51EB-D8B3-A98A-FA65FC1532BA}"/>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8" name="Footer Placeholder 7">
            <a:extLst>
              <a:ext uri="{FF2B5EF4-FFF2-40B4-BE49-F238E27FC236}">
                <a16:creationId xmlns:a16="http://schemas.microsoft.com/office/drawing/2014/main" id="{4E46C55A-DF7D-FF81-67AC-773D753A64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273E6-2D6D-5496-354D-830AA2FF41FF}"/>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192656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FE2-F5C6-E788-EC93-00C313B83D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7F8163-DF12-BF4B-3AE9-8ED0FB296C87}"/>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4" name="Footer Placeholder 3">
            <a:extLst>
              <a:ext uri="{FF2B5EF4-FFF2-40B4-BE49-F238E27FC236}">
                <a16:creationId xmlns:a16="http://schemas.microsoft.com/office/drawing/2014/main" id="{3D081240-6CCD-BE9E-0FE0-7220A9776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A8C66-8948-B7D2-5D98-9DB37993BD85}"/>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09470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913F8-E467-8313-55FA-0F84B21C13C8}"/>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3" name="Footer Placeholder 2">
            <a:extLst>
              <a:ext uri="{FF2B5EF4-FFF2-40B4-BE49-F238E27FC236}">
                <a16:creationId xmlns:a16="http://schemas.microsoft.com/office/drawing/2014/main" id="{B5E96393-FCC2-56C5-F4C3-74CE0FC85E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7B0F89-A405-74C9-921E-2D850C99E9A4}"/>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2620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158A-2558-16ED-75CA-8924243DE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9FBE6-19E2-68AC-4B1A-367C21D13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374F3-98D9-6412-238E-BE198C953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800FF-8CE4-E36B-A760-BA94BCFAC4A5}"/>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F979A498-FD6C-7CCD-4439-49ED62ED4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15FE9-7328-0CFC-4374-BFE8BE5C9834}"/>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405407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8CED-B3D4-A4EB-1200-F9A5C5CA9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795764-EE0F-35D6-F2AF-74ECBC951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99E001-35E3-BBE7-96C7-E570BBFCB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76DCD-AC3A-FE36-EF30-C42724B85A95}"/>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04199205-BB0B-E72B-4604-F6C72F5FD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CC144-ACE2-96A8-6BF5-107E27E04C9A}"/>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80988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theme" Target="../theme/theme2.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6" Type="http://schemas.openxmlformats.org/officeDocument/2006/relationships/image" Target="../media/image4.png"/><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5" Type="http://schemas.openxmlformats.org/officeDocument/2006/relationships/image" Target="../media/image8.png"/><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image" Target="../media/image7.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32FDE-65F0-2D34-2834-5588A31585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CAA236-00E1-FC36-39B5-CF94726E4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D98C7-626C-6ABC-AA4D-51B0B0721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B95ED62-5947-B18F-6021-5ED499166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7389BC-ABEC-24EC-E9D7-63D25AEA9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D9B14-9ACA-D24F-9FC3-62C7C9A957AE}" type="slidenum">
              <a:rPr lang="en-US" smtClean="0"/>
              <a:t>‹#›</a:t>
            </a:fld>
            <a:endParaRPr lang="en-US"/>
          </a:p>
        </p:txBody>
      </p:sp>
      <p:pic>
        <p:nvPicPr>
          <p:cNvPr id="7" name="Google Shape;93;g133bcaf6178_1_622" descr="A close up of a sign&#10;&#10;Description automatically generated">
            <a:extLst>
              <a:ext uri="{FF2B5EF4-FFF2-40B4-BE49-F238E27FC236}">
                <a16:creationId xmlns:a16="http://schemas.microsoft.com/office/drawing/2014/main" id="{B9A0D872-C9CE-64A2-22E1-E4FA8B85CA46}"/>
              </a:ext>
            </a:extLst>
          </p:cNvPr>
          <p:cNvPicPr preferRelativeResize="0"/>
          <p:nvPr userDrawn="1"/>
        </p:nvPicPr>
        <p:blipFill rotWithShape="1">
          <a:blip r:embed="rId15">
            <a:alphaModFix/>
          </a:blip>
          <a:srcRect/>
          <a:stretch/>
        </p:blipFill>
        <p:spPr>
          <a:xfrm>
            <a:off x="11130721" y="54203"/>
            <a:ext cx="992201" cy="708212"/>
          </a:xfrm>
          <a:prstGeom prst="rect">
            <a:avLst/>
          </a:prstGeom>
          <a:noFill/>
          <a:ln>
            <a:noFill/>
          </a:ln>
        </p:spPr>
      </p:pic>
    </p:spTree>
    <p:extLst>
      <p:ext uri="{BB962C8B-B14F-4D97-AF65-F5344CB8AC3E}">
        <p14:creationId xmlns:p14="http://schemas.microsoft.com/office/powerpoint/2010/main" val="278005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4" r:id="rId13"/>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7306A-4B91-B889-E625-AE3D63D6E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C8A5F17-65EC-B07F-6479-C4707509D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6C2A9FD-62F2-3A32-B88B-D2DADF4A36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59BBAD95-D19B-5103-F2CD-3B3DC651C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3B8DCF55-C074-9667-F951-A995843AD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92382-E08D-4FCE-9F5B-767210CC3A2A}" type="slidenum">
              <a:rPr lang="LID4096" smtClean="0"/>
              <a:t>‹#›</a:t>
            </a:fld>
            <a:endParaRPr lang="LID4096"/>
          </a:p>
        </p:txBody>
      </p:sp>
      <p:pic>
        <p:nvPicPr>
          <p:cNvPr id="8" name="Content Placeholder 4" descr="A black and white logo&#10;&#10;Description automatically generated">
            <a:extLst>
              <a:ext uri="{FF2B5EF4-FFF2-40B4-BE49-F238E27FC236}">
                <a16:creationId xmlns:a16="http://schemas.microsoft.com/office/drawing/2014/main" id="{D4BDB7B7-198D-ADE3-9B51-3070BD90B6F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75174" y="0"/>
            <a:ext cx="2416826" cy="558800"/>
          </a:xfrm>
          <a:prstGeom prst="rect">
            <a:avLst/>
          </a:prstGeom>
        </p:spPr>
      </p:pic>
      <p:pic>
        <p:nvPicPr>
          <p:cNvPr id="7" name="Picture 2" descr="Illinois Fighting Illini Logo and symbol, meaning, history ...">
            <a:extLst>
              <a:ext uri="{FF2B5EF4-FFF2-40B4-BE49-F238E27FC236}">
                <a16:creationId xmlns:a16="http://schemas.microsoft.com/office/drawing/2014/main" id="{438D5211-1159-1C06-EC16-0BF458692454}"/>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l="30349" r="29918"/>
          <a:stretch/>
        </p:blipFill>
        <p:spPr bwMode="auto">
          <a:xfrm>
            <a:off x="392263" y="6199664"/>
            <a:ext cx="282262" cy="39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of HKUST">
            <a:extLst>
              <a:ext uri="{FF2B5EF4-FFF2-40B4-BE49-F238E27FC236}">
                <a16:creationId xmlns:a16="http://schemas.microsoft.com/office/drawing/2014/main" id="{88C8BB3A-0A54-240D-D2EE-5DBA1399948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381833" y="6199664"/>
            <a:ext cx="259925" cy="39960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418816421"/>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jpg"/></Relationships>
</file>

<file path=ppt/slides/_rels/slide10.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14.xml"/><Relationship Id="rId1" Type="http://schemas.openxmlformats.org/officeDocument/2006/relationships/slideLayout" Target="../slideLayouts/slideLayout13.xml"/><Relationship Id="rId5" Type="http://schemas.openxmlformats.org/officeDocument/2006/relationships/image" Target="../media/image301.png"/><Relationship Id="rId4" Type="http://schemas.openxmlformats.org/officeDocument/2006/relationships/image" Target="../media/image300.png"/></Relationships>
</file>

<file path=ppt/slides/_rels/slide15.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15.xml"/><Relationship Id="rId1" Type="http://schemas.openxmlformats.org/officeDocument/2006/relationships/slideLayout" Target="../slideLayouts/slideLayout13.xml"/><Relationship Id="rId4" Type="http://schemas.openxmlformats.org/officeDocument/2006/relationships/image" Target="../media/image270.png"/></Relationships>
</file>

<file path=ppt/slides/_rels/slide16.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6.xml"/><Relationship Id="rId1" Type="http://schemas.openxmlformats.org/officeDocument/2006/relationships/slideLayout" Target="../slideLayouts/slideLayout13.xml"/><Relationship Id="rId5" Type="http://schemas.openxmlformats.org/officeDocument/2006/relationships/image" Target="../media/image32.png"/><Relationship Id="rId4" Type="http://schemas.openxmlformats.org/officeDocument/2006/relationships/image" Target="../media/image280.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13.xml"/><Relationship Id="rId5" Type="http://schemas.openxmlformats.org/officeDocument/2006/relationships/image" Target="../media/image34.png"/><Relationship Id="rId4" Type="http://schemas.openxmlformats.org/officeDocument/2006/relationships/image" Target="../media/image330.png"/></Relationships>
</file>

<file path=ppt/slides/_rels/slide1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3.xml"/><Relationship Id="rId6" Type="http://schemas.openxmlformats.org/officeDocument/2006/relationships/image" Target="../media/image30.png"/><Relationship Id="rId5" Type="http://schemas.openxmlformats.org/officeDocument/2006/relationships/image" Target="../media/image37.png"/><Relationship Id="rId4" Type="http://schemas.openxmlformats.org/officeDocument/2006/relationships/image" Target="../media/image36.png"/><Relationship Id="rId9"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openxmlformats.org/officeDocument/2006/relationships/image" Target="../media/image272.png"/><Relationship Id="rId2" Type="http://schemas.openxmlformats.org/officeDocument/2006/relationships/notesSlide" Target="../notesSlides/notesSlide19.xml"/><Relationship Id="rId1" Type="http://schemas.openxmlformats.org/officeDocument/2006/relationships/slideLayout" Target="../slideLayouts/slideLayout13.xml"/><Relationship Id="rId5" Type="http://schemas.openxmlformats.org/officeDocument/2006/relationships/image" Target="../media/image41.png"/><Relationship Id="rId4" Type="http://schemas.openxmlformats.org/officeDocument/2006/relationships/image" Target="../media/image271.png"/></Relationships>
</file>

<file path=ppt/slides/_rels/slide2.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xml"/><Relationship Id="rId1" Type="http://schemas.openxmlformats.org/officeDocument/2006/relationships/slideLayout" Target="../slideLayouts/slideLayout13.xml"/><Relationship Id="rId5" Type="http://schemas.openxmlformats.org/officeDocument/2006/relationships/image" Target="../media/image15.png"/><Relationship Id="rId4"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600.png"/><Relationship Id="rId7" Type="http://schemas.openxmlformats.org/officeDocument/2006/relationships/image" Target="../media/image44.svg"/><Relationship Id="rId2" Type="http://schemas.openxmlformats.org/officeDocument/2006/relationships/notesSlide" Target="../notesSlides/notesSlide21.xml"/><Relationship Id="rId1" Type="http://schemas.openxmlformats.org/officeDocument/2006/relationships/slideLayout" Target="../slideLayouts/slideLayout13.xml"/><Relationship Id="rId6" Type="http://schemas.openxmlformats.org/officeDocument/2006/relationships/image" Target="../media/image43.png"/><Relationship Id="rId5" Type="http://schemas.openxmlformats.org/officeDocument/2006/relationships/image" Target="../media/image39.svg"/><Relationship Id="rId4" Type="http://schemas.openxmlformats.org/officeDocument/2006/relationships/image" Target="../media/image38.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3.xml"/><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13.xml"/><Relationship Id="rId4" Type="http://schemas.openxmlformats.org/officeDocument/2006/relationships/image" Target="../media/image51.jpeg"/></Relationships>
</file>

<file path=ppt/slides/_rels/slide3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31.xml"/><Relationship Id="rId1" Type="http://schemas.openxmlformats.org/officeDocument/2006/relationships/slideLayout" Target="../slideLayouts/slideLayout13.xml"/><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3" Type="http://schemas.openxmlformats.org/officeDocument/2006/relationships/image" Target="../media/image500.png"/><Relationship Id="rId2" Type="http://schemas.openxmlformats.org/officeDocument/2006/relationships/notesSlide" Target="../notesSlides/notesSlide32.xml"/><Relationship Id="rId1" Type="http://schemas.openxmlformats.org/officeDocument/2006/relationships/slideLayout" Target="../slideLayouts/slideLayout1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3.xml"/><Relationship Id="rId1" Type="http://schemas.openxmlformats.org/officeDocument/2006/relationships/slideLayout" Target="../slideLayouts/slideLayout13.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1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63.jpeg"/></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gif"/><Relationship Id="rId2" Type="http://schemas.openxmlformats.org/officeDocument/2006/relationships/notesSlide" Target="../notesSlides/notesSlide4.xml"/><Relationship Id="rId1" Type="http://schemas.openxmlformats.org/officeDocument/2006/relationships/slideLayout" Target="../slideLayouts/slideLayout13.xml"/><Relationship Id="rId6" Type="http://schemas.openxmlformats.org/officeDocument/2006/relationships/image" Target="../media/image20.jpeg"/><Relationship Id="rId5" Type="http://schemas.openxmlformats.org/officeDocument/2006/relationships/image" Target="../media/image19.jpe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1.xml"/><Relationship Id="rId1" Type="http://schemas.openxmlformats.org/officeDocument/2006/relationships/slideLayout" Target="../slideLayouts/slideLayout13.xml"/><Relationship Id="rId4" Type="http://schemas.openxmlformats.org/officeDocument/2006/relationships/image" Target="../media/image1430.pn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154.png"/><Relationship Id="rId7" Type="http://schemas.openxmlformats.org/officeDocument/2006/relationships/image" Target="../media/image66.png"/><Relationship Id="rId2" Type="http://schemas.openxmlformats.org/officeDocument/2006/relationships/notesSlide" Target="../notesSlides/notesSlide42.xml"/><Relationship Id="rId1" Type="http://schemas.openxmlformats.org/officeDocument/2006/relationships/slideLayout" Target="../slideLayouts/slideLayout13.xml"/><Relationship Id="rId6" Type="http://schemas.openxmlformats.org/officeDocument/2006/relationships/image" Target="../media/image1480.png"/><Relationship Id="rId5" Type="http://schemas.openxmlformats.org/officeDocument/2006/relationships/image" Target="../media/image155.png"/><Relationship Id="rId4" Type="http://schemas.openxmlformats.org/officeDocument/2006/relationships/image" Target="../media/image1440.png"/></Relationships>
</file>

<file path=ppt/slides/_rels/slide4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45.xml"/><Relationship Id="rId1" Type="http://schemas.openxmlformats.org/officeDocument/2006/relationships/slideLayout" Target="../slideLayouts/slideLayout13.xml"/><Relationship Id="rId4" Type="http://schemas.openxmlformats.org/officeDocument/2006/relationships/image" Target="../media/image68.png"/></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6.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630.png"/><Relationship Id="rId2" Type="http://schemas.openxmlformats.org/officeDocument/2006/relationships/notesSlide" Target="../notesSlides/notesSlide47.xml"/><Relationship Id="rId1" Type="http://schemas.openxmlformats.org/officeDocument/2006/relationships/slideLayout" Target="../slideLayouts/slideLayout13.xml"/><Relationship Id="rId4" Type="http://schemas.openxmlformats.org/officeDocument/2006/relationships/image" Target="../media/image70.png"/></Relationships>
</file>

<file path=ppt/slides/_rels/slide4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48.xml"/><Relationship Id="rId1" Type="http://schemas.openxmlformats.org/officeDocument/2006/relationships/slideLayout" Target="../slideLayouts/slideLayout13.xml"/><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2.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3.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4.xml"/><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5.xml"/><Relationship Id="rId1" Type="http://schemas.openxmlformats.org/officeDocument/2006/relationships/slideLayout" Target="../slideLayouts/slideLayout13.xml"/></Relationships>
</file>

<file path=ppt/slides/_rels/slide5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6.xml"/><Relationship Id="rId1" Type="http://schemas.openxmlformats.org/officeDocument/2006/relationships/slideLayout" Target="../slideLayouts/slideLayout13.xml"/></Relationships>
</file>

<file path=ppt/slides/_rels/slide5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7.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8.xml"/><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59.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2.xml"/><Relationship Id="rId1" Type="http://schemas.openxmlformats.org/officeDocument/2006/relationships/slideLayout" Target="../slideLayouts/slideLayout13.xml"/><Relationship Id="rId4" Type="http://schemas.openxmlformats.org/officeDocument/2006/relationships/image" Target="../media/image84.png"/></Relationships>
</file>

<file path=ppt/slides/_rels/slide6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13.xml"/><Relationship Id="rId5" Type="http://schemas.openxmlformats.org/officeDocument/2006/relationships/image" Target="../media/image190.pn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0E63B35-7B38-D2D6-7361-6F4DAC98C37F}"/>
              </a:ext>
            </a:extLst>
          </p:cNvPr>
          <p:cNvSpPr txBox="1">
            <a:spLocks/>
          </p:cNvSpPr>
          <p:nvPr/>
        </p:nvSpPr>
        <p:spPr>
          <a:xfrm>
            <a:off x="7054" y="4329124"/>
            <a:ext cx="12192000" cy="48591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b="1" dirty="0">
              <a:latin typeface="Times New Roman" panose="02020603050405020304" pitchFamily="18" charset="0"/>
              <a:ea typeface="Calibri" charset="0"/>
              <a:cs typeface="Times New Roman" panose="02020603050405020304" pitchFamily="18" charset="0"/>
            </a:endParaRPr>
          </a:p>
        </p:txBody>
      </p:sp>
      <p:sp>
        <p:nvSpPr>
          <p:cNvPr id="495" name="Google Shape;495;g133bcaf6178_1_0"/>
          <p:cNvSpPr txBox="1"/>
          <p:nvPr/>
        </p:nvSpPr>
        <p:spPr>
          <a:xfrm>
            <a:off x="0" y="1044713"/>
            <a:ext cx="12132527" cy="1623997"/>
          </a:xfrm>
          <a:prstGeom prst="rect">
            <a:avLst/>
          </a:prstGeom>
          <a:solidFill>
            <a:schemeClr val="lt1"/>
          </a:solidFill>
          <a:ln>
            <a:noFill/>
          </a:ln>
        </p:spPr>
        <p:txBody>
          <a:bodyPr spcFirstLastPara="1" wrap="square" lIns="91433" tIns="45700" rIns="91433" bIns="45700" anchor="ctr" anchorCtr="0">
            <a:normAutofit/>
          </a:bodyPr>
          <a:lstStyle/>
          <a:p>
            <a:pPr algn="ctr">
              <a:lnSpc>
                <a:spcPct val="90000"/>
              </a:lnSpc>
              <a:spcBef>
                <a:spcPct val="0"/>
              </a:spcBef>
              <a:buClr>
                <a:srgbClr val="13294B"/>
              </a:buClr>
              <a:buSzPts val="4000"/>
            </a:pPr>
            <a:r>
              <a:rPr lang="en-US" sz="3600" b="1" dirty="0">
                <a:latin typeface="Georgia" panose="02040502050405020303" pitchFamily="18" charset="0"/>
                <a:sym typeface="Arial"/>
              </a:rPr>
              <a:t>New Frontiers of Knowledge Graph Reasoning: </a:t>
            </a:r>
          </a:p>
          <a:p>
            <a:pPr algn="ctr">
              <a:lnSpc>
                <a:spcPct val="90000"/>
              </a:lnSpc>
              <a:spcBef>
                <a:spcPct val="0"/>
              </a:spcBef>
              <a:buClr>
                <a:srgbClr val="13294B"/>
              </a:buClr>
              <a:buSzPts val="4000"/>
            </a:pPr>
            <a:r>
              <a:rPr lang="en-US" sz="3600" b="1" dirty="0">
                <a:latin typeface="Georgia" panose="02040502050405020303" pitchFamily="18" charset="0"/>
                <a:sym typeface="Arial"/>
              </a:rPr>
              <a:t>Recent Advances and Future Trends</a:t>
            </a:r>
            <a:endParaRPr lang="en-US" sz="3600" b="1" dirty="0">
              <a:latin typeface="Georgia" panose="02040502050405020303" pitchFamily="18" charset="0"/>
            </a:endParaRPr>
          </a:p>
        </p:txBody>
      </p:sp>
      <p:pic>
        <p:nvPicPr>
          <p:cNvPr id="3" name="Picture 2" descr="A person wearing a suit and tie smiling at the camera&#10;&#10;Description automatically generated">
            <a:extLst>
              <a:ext uri="{FF2B5EF4-FFF2-40B4-BE49-F238E27FC236}">
                <a16:creationId xmlns:a16="http://schemas.microsoft.com/office/drawing/2014/main" id="{472EFC06-E2D0-BBF3-B440-E75266E56D96}"/>
              </a:ext>
            </a:extLst>
          </p:cNvPr>
          <p:cNvPicPr>
            <a:picLocks noChangeAspect="1"/>
          </p:cNvPicPr>
          <p:nvPr/>
        </p:nvPicPr>
        <p:blipFill>
          <a:blip r:embed="rId3"/>
          <a:stretch>
            <a:fillRect/>
          </a:stretch>
        </p:blipFill>
        <p:spPr>
          <a:xfrm>
            <a:off x="9608793" y="2620075"/>
            <a:ext cx="1480493" cy="1532082"/>
          </a:xfrm>
          <a:prstGeom prst="rect">
            <a:avLst/>
          </a:prstGeom>
        </p:spPr>
      </p:pic>
      <p:pic>
        <p:nvPicPr>
          <p:cNvPr id="5" name="Picture 4" descr="A picture containing person, yellow, clothing, young&#10;&#10;Description automatically generated">
            <a:extLst>
              <a:ext uri="{FF2B5EF4-FFF2-40B4-BE49-F238E27FC236}">
                <a16:creationId xmlns:a16="http://schemas.microsoft.com/office/drawing/2014/main" id="{CB5DE0E1-C0FA-3DDC-8FAF-8E2F58CE99F5}"/>
              </a:ext>
            </a:extLst>
          </p:cNvPr>
          <p:cNvPicPr>
            <a:picLocks noChangeAspect="1"/>
          </p:cNvPicPr>
          <p:nvPr/>
        </p:nvPicPr>
        <p:blipFill>
          <a:blip r:embed="rId4"/>
          <a:stretch>
            <a:fillRect/>
          </a:stretch>
        </p:blipFill>
        <p:spPr>
          <a:xfrm>
            <a:off x="881039" y="2623740"/>
            <a:ext cx="1480493" cy="1480493"/>
          </a:xfrm>
          <a:prstGeom prst="rect">
            <a:avLst/>
          </a:prstGeom>
        </p:spPr>
      </p:pic>
      <p:sp>
        <p:nvSpPr>
          <p:cNvPr id="6" name="Content Placeholder 2">
            <a:extLst>
              <a:ext uri="{FF2B5EF4-FFF2-40B4-BE49-F238E27FC236}">
                <a16:creationId xmlns:a16="http://schemas.microsoft.com/office/drawing/2014/main" id="{8472B6CB-AD20-4780-CBB9-B820FA1AB8D2}"/>
              </a:ext>
            </a:extLst>
          </p:cNvPr>
          <p:cNvSpPr txBox="1">
            <a:spLocks/>
          </p:cNvSpPr>
          <p:nvPr/>
        </p:nvSpPr>
        <p:spPr>
          <a:xfrm>
            <a:off x="686672" y="4196388"/>
            <a:ext cx="1767814"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Lihui Liu</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887C6676-F37E-0544-1E69-FEE15859D771}"/>
              </a:ext>
            </a:extLst>
          </p:cNvPr>
          <p:cNvSpPr txBox="1">
            <a:spLocks/>
          </p:cNvSpPr>
          <p:nvPr/>
        </p:nvSpPr>
        <p:spPr>
          <a:xfrm>
            <a:off x="9219533" y="4270643"/>
            <a:ext cx="2536857"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latin typeface="Times New Roman" panose="02020603050405020304" pitchFamily="18" charset="0"/>
                <a:ea typeface="Calibri" charset="0"/>
                <a:cs typeface="Times New Roman" panose="02020603050405020304" pitchFamily="18" charset="0"/>
              </a:rPr>
              <a:t>Hanghang Tong</a:t>
            </a:r>
          </a:p>
        </p:txBody>
      </p:sp>
      <p:sp>
        <p:nvSpPr>
          <p:cNvPr id="8" name="Content Placeholder 2">
            <a:extLst>
              <a:ext uri="{FF2B5EF4-FFF2-40B4-BE49-F238E27FC236}">
                <a16:creationId xmlns:a16="http://schemas.microsoft.com/office/drawing/2014/main" id="{8EC95320-582E-DE81-845B-784CF2BCE844}"/>
              </a:ext>
            </a:extLst>
          </p:cNvPr>
          <p:cNvSpPr txBox="1">
            <a:spLocks/>
          </p:cNvSpPr>
          <p:nvPr/>
        </p:nvSpPr>
        <p:spPr>
          <a:xfrm>
            <a:off x="27901" y="4797782"/>
            <a:ext cx="12192000" cy="48591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Times New Roman" panose="02020603050405020304" pitchFamily="18" charset="0"/>
                <a:ea typeface="Calibri" charset="0"/>
                <a:cs typeface="Times New Roman" panose="02020603050405020304" pitchFamily="18" charset="0"/>
              </a:rPr>
              <a:t>lihuil2@illinois.edu       zwanggc@cse.ust.hk        jbai@connect.ust.hk    yqsong@cse.ust.hk       htong@illinois.edu</a:t>
            </a:r>
          </a:p>
        </p:txBody>
      </p:sp>
      <p:pic>
        <p:nvPicPr>
          <p:cNvPr id="4" name="Picture 3" descr="A person sitting on a rock by the water&#10;&#10;Description automatically generated">
            <a:extLst>
              <a:ext uri="{FF2B5EF4-FFF2-40B4-BE49-F238E27FC236}">
                <a16:creationId xmlns:a16="http://schemas.microsoft.com/office/drawing/2014/main" id="{D7CB7016-EAF3-562B-A752-96FC04611A4C}"/>
              </a:ext>
            </a:extLst>
          </p:cNvPr>
          <p:cNvPicPr>
            <a:picLocks noChangeAspect="1"/>
          </p:cNvPicPr>
          <p:nvPr/>
        </p:nvPicPr>
        <p:blipFill>
          <a:blip r:embed="rId5"/>
          <a:stretch>
            <a:fillRect/>
          </a:stretch>
        </p:blipFill>
        <p:spPr>
          <a:xfrm>
            <a:off x="2974678" y="2616190"/>
            <a:ext cx="1532082" cy="1532082"/>
          </a:xfrm>
          <a:prstGeom prst="rect">
            <a:avLst/>
          </a:prstGeom>
        </p:spPr>
      </p:pic>
      <p:pic>
        <p:nvPicPr>
          <p:cNvPr id="10" name="Picture 9" descr="A person in a blue shirt with his arms crossed on a football field&#10;&#10;Description automatically generated">
            <a:extLst>
              <a:ext uri="{FF2B5EF4-FFF2-40B4-BE49-F238E27FC236}">
                <a16:creationId xmlns:a16="http://schemas.microsoft.com/office/drawing/2014/main" id="{E30BF2AA-E790-CE38-8EAF-84CA79F82E8F}"/>
              </a:ext>
            </a:extLst>
          </p:cNvPr>
          <p:cNvPicPr>
            <a:picLocks noChangeAspect="1"/>
          </p:cNvPicPr>
          <p:nvPr/>
        </p:nvPicPr>
        <p:blipFill>
          <a:blip r:embed="rId6"/>
          <a:stretch>
            <a:fillRect/>
          </a:stretch>
        </p:blipFill>
        <p:spPr>
          <a:xfrm>
            <a:off x="5375113" y="2616191"/>
            <a:ext cx="1532082" cy="1532082"/>
          </a:xfrm>
          <a:prstGeom prst="rect">
            <a:avLst/>
          </a:prstGeom>
        </p:spPr>
      </p:pic>
      <p:pic>
        <p:nvPicPr>
          <p:cNvPr id="12" name="Picture 11" descr="A person wearing glasses and a suit&#10;&#10;Description automatically generated">
            <a:extLst>
              <a:ext uri="{FF2B5EF4-FFF2-40B4-BE49-F238E27FC236}">
                <a16:creationId xmlns:a16="http://schemas.microsoft.com/office/drawing/2014/main" id="{17EE9F1D-18D1-D9E8-63B7-98C53F20DF44}"/>
              </a:ext>
            </a:extLst>
          </p:cNvPr>
          <p:cNvPicPr>
            <a:picLocks noChangeAspect="1"/>
          </p:cNvPicPr>
          <p:nvPr/>
        </p:nvPicPr>
        <p:blipFill>
          <a:blip r:embed="rId7"/>
          <a:stretch>
            <a:fillRect/>
          </a:stretch>
        </p:blipFill>
        <p:spPr>
          <a:xfrm>
            <a:off x="7650268" y="2616190"/>
            <a:ext cx="1215452" cy="1532082"/>
          </a:xfrm>
          <a:prstGeom prst="rect">
            <a:avLst/>
          </a:prstGeom>
        </p:spPr>
      </p:pic>
      <p:sp>
        <p:nvSpPr>
          <p:cNvPr id="13" name="Content Placeholder 2">
            <a:extLst>
              <a:ext uri="{FF2B5EF4-FFF2-40B4-BE49-F238E27FC236}">
                <a16:creationId xmlns:a16="http://schemas.microsoft.com/office/drawing/2014/main" id="{E34401C9-2C0A-529C-FE54-E94EA7C206A6}"/>
              </a:ext>
            </a:extLst>
          </p:cNvPr>
          <p:cNvSpPr txBox="1">
            <a:spLocks/>
          </p:cNvSpPr>
          <p:nvPr/>
        </p:nvSpPr>
        <p:spPr>
          <a:xfrm>
            <a:off x="2856812" y="4270643"/>
            <a:ext cx="1899338"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Zihao Wang</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2ABF35AC-91EA-99AC-B7CF-4274A156398B}"/>
              </a:ext>
            </a:extLst>
          </p:cNvPr>
          <p:cNvSpPr txBox="1">
            <a:spLocks/>
          </p:cNvSpPr>
          <p:nvPr/>
        </p:nvSpPr>
        <p:spPr>
          <a:xfrm>
            <a:off x="5136462" y="4274086"/>
            <a:ext cx="1899338"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Jiaxin Bai</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0C2A67B8-D2C8-15E6-9E0A-F577D1E361DC}"/>
              </a:ext>
            </a:extLst>
          </p:cNvPr>
          <p:cNvSpPr txBox="1">
            <a:spLocks/>
          </p:cNvSpPr>
          <p:nvPr/>
        </p:nvSpPr>
        <p:spPr>
          <a:xfrm>
            <a:off x="7324940" y="4274086"/>
            <a:ext cx="1899338" cy="4859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Yangqiu Song</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6C51-95B3-C009-5D44-FA9723DCBAF9}"/>
              </a:ext>
            </a:extLst>
          </p:cNvPr>
          <p:cNvSpPr>
            <a:spLocks noGrp="1"/>
          </p:cNvSpPr>
          <p:nvPr>
            <p:ph type="title"/>
          </p:nvPr>
        </p:nvSpPr>
        <p:spPr>
          <a:xfrm>
            <a:off x="507999" y="274638"/>
            <a:ext cx="11616023" cy="1143000"/>
          </a:xfrm>
        </p:spPr>
        <p:txBody>
          <a:bodyPr>
            <a:normAutofit/>
          </a:bodyPr>
          <a:lstStyle/>
          <a:p>
            <a:r>
              <a:rPr lang="en-US" altLang="zh-CN" sz="3600" b="1" kern="0" dirty="0">
                <a:solidFill>
                  <a:srgbClr val="11284B"/>
                </a:solidFill>
                <a:latin typeface="Arial"/>
                <a:cs typeface="Arial"/>
              </a:rPr>
              <a:t>Overall Challenge #3: </a:t>
            </a:r>
            <a:br>
              <a:rPr lang="en-US" altLang="zh-CN" sz="3600" b="1" kern="0" dirty="0">
                <a:solidFill>
                  <a:srgbClr val="11284B"/>
                </a:solidFill>
                <a:latin typeface="Arial"/>
                <a:cs typeface="Arial"/>
              </a:rPr>
            </a:br>
            <a:r>
              <a:rPr lang="en-US" altLang="zh-CN" sz="3600" b="1" kern="0" dirty="0">
                <a:solidFill>
                  <a:srgbClr val="11284B"/>
                </a:solidFill>
                <a:latin typeface="Arial"/>
                <a:cs typeface="Arial"/>
              </a:rPr>
              <a:t>Reasoning Input</a:t>
            </a:r>
            <a:endParaRPr lang="en-US" sz="3600" b="1" kern="0" dirty="0">
              <a:solidFill>
                <a:srgbClr val="11284B"/>
              </a:solidFill>
              <a:latin typeface="Arial"/>
              <a:cs typeface="Aria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C0E87-2E58-DD99-D198-F6BEC8137F56}"/>
                  </a:ext>
                </a:extLst>
              </p:cNvPr>
              <p:cNvSpPr>
                <a:spLocks noGrp="1"/>
              </p:cNvSpPr>
              <p:nvPr>
                <p:ph idx="1"/>
              </p:nvPr>
            </p:nvSpPr>
            <p:spPr>
              <a:xfrm>
                <a:off x="507999" y="1600203"/>
                <a:ext cx="11300259"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Ambiguity: </a:t>
                </a:r>
                <a14:m>
                  <m:oMath xmlns:m="http://schemas.openxmlformats.org/officeDocument/2006/math">
                    <m:r>
                      <m:rPr>
                        <m:sty m:val="p"/>
                      </m:rPr>
                      <a:rPr lang="en-US" altLang="zh-CN" sz="2400" b="0" i="1" kern="0">
                        <a:solidFill>
                          <a:schemeClr val="tx1">
                            <a:lumMod val="95000"/>
                            <a:lumOff val="5000"/>
                          </a:schemeClr>
                        </a:solidFill>
                        <a:latin typeface="Cambria Math" panose="02040503050406030204" pitchFamily="18" charset="0"/>
                        <a:cs typeface="Arial" panose="020B0604020202020204" pitchFamily="34" charset="0"/>
                      </a:rPr>
                      <m:t>Q</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is ambiguous [1]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Users are not familiar with the background KG, likely to ask ambiguous questions</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“John </a:t>
                </a:r>
                <a:r>
                  <a:rPr lang="en-US" sz="1800" kern="0" dirty="0" err="1">
                    <a:solidFill>
                      <a:schemeClr val="tx1">
                        <a:lumMod val="95000"/>
                        <a:lumOff val="5000"/>
                      </a:schemeClr>
                    </a:solidFill>
                    <a:latin typeface="Arial" panose="020B0604020202020204" pitchFamily="34" charset="0"/>
                    <a:cs typeface="Arial" panose="020B0604020202020204" pitchFamily="34" charset="0"/>
                  </a:rPr>
                  <a:t>Litel</a:t>
                </a:r>
                <a:r>
                  <a:rPr lang="en-US" sz="1800" kern="0" dirty="0">
                    <a:solidFill>
                      <a:schemeClr val="tx1">
                        <a:lumMod val="95000"/>
                        <a:lumOff val="5000"/>
                      </a:schemeClr>
                    </a:solidFill>
                    <a:latin typeface="Arial" panose="020B0604020202020204" pitchFamily="34" charset="0"/>
                    <a:cs typeface="Arial" panose="020B0604020202020204" pitchFamily="34" charset="0"/>
                  </a:rPr>
                  <a:t> role in declaration independence” → role in : “</a:t>
                </a:r>
                <a:r>
                  <a:rPr lang="en-US" sz="1800" b="1" kern="0" dirty="0">
                    <a:solidFill>
                      <a:srgbClr val="FF0000"/>
                    </a:solidFill>
                    <a:latin typeface="Arial" panose="020B0604020202020204" pitchFamily="34" charset="0"/>
                    <a:cs typeface="Arial" panose="020B0604020202020204" pitchFamily="34" charset="0"/>
                  </a:rPr>
                  <a:t>profession</a:t>
                </a:r>
                <a:r>
                  <a:rPr lang="en-US" sz="1800" kern="0" dirty="0">
                    <a:solidFill>
                      <a:schemeClr val="tx1">
                        <a:lumMod val="95000"/>
                        <a:lumOff val="5000"/>
                      </a:schemeClr>
                    </a:solidFill>
                    <a:latin typeface="Arial" panose="020B0604020202020204" pitchFamily="34" charset="0"/>
                    <a:cs typeface="Arial" panose="020B0604020202020204" pitchFamily="34" charset="0"/>
                  </a:rPr>
                  <a:t>” or “</a:t>
                </a:r>
                <a:r>
                  <a:rPr lang="en-US" sz="1800" b="1" kern="0" dirty="0">
                    <a:solidFill>
                      <a:srgbClr val="FF0000"/>
                    </a:solidFill>
                    <a:latin typeface="Arial" panose="020B0604020202020204" pitchFamily="34" charset="0"/>
                    <a:cs typeface="Arial" panose="020B0604020202020204" pitchFamily="34" charset="0"/>
                  </a:rPr>
                  <a:t>occupation</a:t>
                </a:r>
                <a:r>
                  <a:rPr lang="en-US" sz="1800" kern="0" dirty="0">
                    <a:solidFill>
                      <a:schemeClr val="tx1">
                        <a:lumMod val="95000"/>
                        <a:lumOff val="5000"/>
                      </a:schemeClr>
                    </a:solidFill>
                    <a:latin typeface="Arial" panose="020B0604020202020204" pitchFamily="34" charset="0"/>
                    <a:cs typeface="Arial" panose="020B0604020202020204" pitchFamily="34" charset="0"/>
                  </a:rPr>
                  <a:t>”</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“Thomas Jefferson role in declaration independence” → role in : “</a:t>
                </a:r>
                <a:r>
                  <a:rPr lang="en-US" sz="1800" b="1" kern="0" dirty="0">
                    <a:solidFill>
                      <a:srgbClr val="FF0000"/>
                    </a:solidFill>
                    <a:latin typeface="Arial" panose="020B0604020202020204" pitchFamily="34" charset="0"/>
                    <a:cs typeface="Arial" panose="020B0604020202020204" pitchFamily="34" charset="0"/>
                  </a:rPr>
                  <a:t>film actor</a:t>
                </a:r>
                <a:r>
                  <a:rPr lang="en-US" sz="1800" kern="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Interaction: </a:t>
                </a:r>
                <a14:m>
                  <m:oMath xmlns:m="http://schemas.openxmlformats.org/officeDocument/2006/math">
                    <m:r>
                      <m:rPr>
                        <m:sty m:val="p"/>
                      </m:rPr>
                      <a:rPr lang="en-US" altLang="zh-CN" sz="2400" b="0" i="1" kern="0">
                        <a:solidFill>
                          <a:schemeClr val="tx1">
                            <a:lumMod val="95000"/>
                            <a:lumOff val="5000"/>
                          </a:schemeClr>
                        </a:solidFill>
                        <a:latin typeface="Cambria Math" panose="02040503050406030204" pitchFamily="18" charset="0"/>
                        <a:cs typeface="Arial" panose="020B0604020202020204" pitchFamily="34" charset="0"/>
                      </a:rPr>
                      <m:t>Q</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is changing iteratively [2]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Users can gradually refine the queries</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“John </a:t>
                </a:r>
                <a:r>
                  <a:rPr lang="en-US" sz="1800" kern="0" dirty="0" err="1">
                    <a:solidFill>
                      <a:schemeClr val="tx1">
                        <a:lumMod val="95000"/>
                        <a:lumOff val="5000"/>
                      </a:schemeClr>
                    </a:solidFill>
                    <a:latin typeface="Arial" panose="020B0604020202020204" pitchFamily="34" charset="0"/>
                    <a:cs typeface="Arial" panose="020B0604020202020204" pitchFamily="34" charset="0"/>
                  </a:rPr>
                  <a:t>Litel</a:t>
                </a:r>
                <a:r>
                  <a:rPr lang="en-US" sz="1800" kern="0" dirty="0">
                    <a:solidFill>
                      <a:schemeClr val="tx1">
                        <a:lumMod val="95000"/>
                        <a:lumOff val="5000"/>
                      </a:schemeClr>
                    </a:solidFill>
                    <a:latin typeface="Arial" panose="020B0604020202020204" pitchFamily="34" charset="0"/>
                    <a:cs typeface="Arial" panose="020B0604020202020204" pitchFamily="34" charset="0"/>
                  </a:rPr>
                  <a:t> role in declaration independence” → “</a:t>
                </a:r>
                <a:r>
                  <a:rPr lang="en-US" sz="1800" b="1" kern="0" dirty="0">
                    <a:solidFill>
                      <a:srgbClr val="FF0000"/>
                    </a:solidFill>
                    <a:latin typeface="Arial" panose="020B0604020202020204" pitchFamily="34" charset="0"/>
                    <a:cs typeface="Arial" panose="020B0604020202020204" pitchFamily="34" charset="0"/>
                  </a:rPr>
                  <a:t>Actor</a:t>
                </a:r>
                <a:r>
                  <a:rPr lang="en-US" sz="1800" kern="0" dirty="0">
                    <a:solidFill>
                      <a:schemeClr val="tx1">
                        <a:lumMod val="95000"/>
                        <a:lumOff val="5000"/>
                      </a:schemeClr>
                    </a:solidFill>
                    <a:latin typeface="Arial" panose="020B0604020202020204" pitchFamily="34" charset="0"/>
                    <a:cs typeface="Arial" panose="020B0604020202020204" pitchFamily="34" charset="0"/>
                  </a:rPr>
                  <a:t> John </a:t>
                </a:r>
                <a:r>
                  <a:rPr lang="en-US" sz="1800" kern="0" dirty="0" err="1">
                    <a:solidFill>
                      <a:schemeClr val="tx1">
                        <a:lumMod val="95000"/>
                        <a:lumOff val="5000"/>
                      </a:schemeClr>
                    </a:solidFill>
                    <a:latin typeface="Arial" panose="020B0604020202020204" pitchFamily="34" charset="0"/>
                    <a:cs typeface="Arial" panose="020B0604020202020204" pitchFamily="34" charset="0"/>
                  </a:rPr>
                  <a:t>Litel</a:t>
                </a:r>
                <a:r>
                  <a:rPr lang="en-US" sz="1800" kern="0" dirty="0">
                    <a:solidFill>
                      <a:schemeClr val="tx1">
                        <a:lumMod val="95000"/>
                        <a:lumOff val="5000"/>
                      </a:schemeClr>
                    </a:solidFill>
                    <a:latin typeface="Arial" panose="020B0604020202020204" pitchFamily="34" charset="0"/>
                    <a:cs typeface="Arial" panose="020B0604020202020204" pitchFamily="34" charset="0"/>
                  </a:rPr>
                  <a:t> role in </a:t>
                </a:r>
                <a:r>
                  <a:rPr lang="en-US" sz="1800" b="1" kern="0" dirty="0">
                    <a:solidFill>
                      <a:srgbClr val="FF0000"/>
                    </a:solidFill>
                    <a:latin typeface="Arial" panose="020B0604020202020204" pitchFamily="34" charset="0"/>
                    <a:cs typeface="Arial" panose="020B0604020202020204" pitchFamily="34" charset="0"/>
                  </a:rPr>
                  <a:t>movie</a:t>
                </a:r>
                <a:r>
                  <a:rPr lang="en-US" sz="1800" kern="0" dirty="0">
                    <a:solidFill>
                      <a:schemeClr val="tx1">
                        <a:lumMod val="95000"/>
                        <a:lumOff val="5000"/>
                      </a:schemeClr>
                    </a:solidFill>
                    <a:latin typeface="Arial" panose="020B0604020202020204" pitchFamily="34" charset="0"/>
                    <a:cs typeface="Arial" panose="020B0604020202020204" pitchFamily="34" charset="0"/>
                  </a:rPr>
                  <a:t> declaration independence”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User’s query intention may change correspondingly </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1. “</a:t>
                </a:r>
                <a:r>
                  <a:rPr lang="en-US" sz="1800" b="1" kern="0" dirty="0">
                    <a:solidFill>
                      <a:srgbClr val="FF0000"/>
                    </a:solidFill>
                    <a:latin typeface="Arial" panose="020B0604020202020204" pitchFamily="34" charset="0"/>
                    <a:cs typeface="Arial" panose="020B0604020202020204" pitchFamily="34" charset="0"/>
                  </a:rPr>
                  <a:t>Who</a:t>
                </a:r>
                <a:r>
                  <a:rPr lang="en-US" sz="1800" kern="0" dirty="0">
                    <a:solidFill>
                      <a:schemeClr val="tx1">
                        <a:lumMod val="95000"/>
                        <a:lumOff val="5000"/>
                      </a:schemeClr>
                    </a:solidFill>
                    <a:latin typeface="Arial" panose="020B0604020202020204" pitchFamily="34" charset="0"/>
                    <a:cs typeface="Arial" panose="020B0604020202020204" pitchFamily="34" charset="0"/>
                  </a:rPr>
                  <a:t> directed Interstellar?” </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2. “</a:t>
                </a:r>
                <a:r>
                  <a:rPr lang="en-US" sz="1800" b="1" kern="0" dirty="0">
                    <a:solidFill>
                      <a:srgbClr val="FF0000"/>
                    </a:solidFill>
                    <a:latin typeface="Arial" panose="020B0604020202020204" pitchFamily="34" charset="0"/>
                    <a:cs typeface="Arial" panose="020B0604020202020204" pitchFamily="34" charset="0"/>
                  </a:rPr>
                  <a:t>What other movies </a:t>
                </a:r>
                <a:r>
                  <a:rPr lang="en-US" sz="1800" kern="0" dirty="0">
                    <a:solidFill>
                      <a:schemeClr val="tx1">
                        <a:lumMod val="95000"/>
                        <a:lumOff val="5000"/>
                      </a:schemeClr>
                    </a:solidFill>
                    <a:latin typeface="Arial" panose="020B0604020202020204" pitchFamily="34" charset="0"/>
                    <a:cs typeface="Arial" panose="020B0604020202020204" pitchFamily="34" charset="0"/>
                  </a:rPr>
                  <a:t>did he also direct?” </a:t>
                </a:r>
              </a:p>
            </p:txBody>
          </p:sp>
        </mc:Choice>
        <mc:Fallback xmlns="">
          <p:sp>
            <p:nvSpPr>
              <p:cNvPr id="3" name="Content Placeholder 2">
                <a:extLst>
                  <a:ext uri="{FF2B5EF4-FFF2-40B4-BE49-F238E27FC236}">
                    <a16:creationId xmlns:a16="http://schemas.microsoft.com/office/drawing/2014/main" id="{25BC0E87-2E58-DD99-D198-F6BEC8137F56}"/>
                  </a:ext>
                </a:extLst>
              </p:cNvPr>
              <p:cNvSpPr>
                <a:spLocks noGrp="1" noRot="1" noChangeAspect="1" noMove="1" noResize="1" noEditPoints="1" noAdjustHandles="1" noChangeArrowheads="1" noChangeShapeType="1" noTextEdit="1"/>
              </p:cNvSpPr>
              <p:nvPr>
                <p:ph idx="1"/>
              </p:nvPr>
            </p:nvSpPr>
            <p:spPr>
              <a:xfrm>
                <a:off x="507999" y="1600203"/>
                <a:ext cx="11300259" cy="4525963"/>
              </a:xfrm>
              <a:blipFill>
                <a:blip r:embed="rId3"/>
                <a:stretch>
                  <a:fillRect l="-863" t="-5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C9F22006-5DEA-1718-8F5C-46326013F34F}"/>
              </a:ext>
            </a:extLst>
          </p:cNvPr>
          <p:cNvSpPr txBox="1"/>
          <p:nvPr/>
        </p:nvSpPr>
        <p:spPr>
          <a:xfrm>
            <a:off x="810452" y="5962389"/>
            <a:ext cx="10576788" cy="415498"/>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L. Lihui, C. Yuzhong, D. Mahashweta, Y. Hao and T. Hanghang. 2023. Knowledge Graph Question Answering with Ambiguous Query (WWW 2023). </a:t>
            </a:r>
          </a:p>
          <a:p>
            <a:pPr marL="171450" indent="-171450">
              <a:buFont typeface="Arial" panose="020B0604020202020204" pitchFamily="34" charset="0"/>
              <a:buChar char="•"/>
            </a:pPr>
            <a:r>
              <a:rPr lang="en-US" sz="1050" dirty="0">
                <a:solidFill>
                  <a:schemeClr val="bg1"/>
                </a:solidFill>
              </a:rPr>
              <a:t>[2]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
        <p:nvSpPr>
          <p:cNvPr id="7" name="Slide Number Placeholder 3">
            <a:extLst>
              <a:ext uri="{FF2B5EF4-FFF2-40B4-BE49-F238E27FC236}">
                <a16:creationId xmlns:a16="http://schemas.microsoft.com/office/drawing/2014/main" id="{AC6E4A11-C05F-8782-63EB-7CC33AEF10F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10</a:t>
            </a:fld>
            <a:endParaRPr lang="en-US" dirty="0"/>
          </a:p>
        </p:txBody>
      </p:sp>
    </p:spTree>
    <p:extLst>
      <p:ext uri="{BB962C8B-B14F-4D97-AF65-F5344CB8AC3E}">
        <p14:creationId xmlns:p14="http://schemas.microsoft.com/office/powerpoint/2010/main" val="11807467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11</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442798" y="1452022"/>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9746423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Overview of Part </a:t>
            </a:r>
            <a:r>
              <a:rPr lang="en-US" altLang="zh-CN" sz="4000" b="1" kern="0" dirty="0">
                <a:solidFill>
                  <a:srgbClr val="11284B"/>
                </a:solidFill>
                <a:latin typeface="Arial"/>
                <a:cs typeface="Arial"/>
              </a:rPr>
              <a:t>I</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12</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Basic Concepts and Techniques</a:t>
            </a:r>
          </a:p>
        </p:txBody>
      </p:sp>
      <p:cxnSp>
        <p:nvCxnSpPr>
          <p:cNvPr id="5" name="Connector: Elbow 31">
            <a:extLst>
              <a:ext uri="{FF2B5EF4-FFF2-40B4-BE49-F238E27FC236}">
                <a16:creationId xmlns:a16="http://schemas.microsoft.com/office/drawing/2014/main" id="{763967D9-D736-E8C2-E75B-6E61A43B1639}"/>
              </a:ext>
            </a:extLst>
          </p:cNvPr>
          <p:cNvCxnSpPr>
            <a:cxnSpLocks/>
            <a:stCxn id="3" idx="2"/>
            <a:endCxn id="21" idx="0"/>
          </p:cNvCxnSpPr>
          <p:nvPr/>
        </p:nvCxnSpPr>
        <p:spPr>
          <a:xfrm rot="16200000" flipH="1">
            <a:off x="7708700" y="720206"/>
            <a:ext cx="405519" cy="3616854"/>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1418042"/>
          </a:xfrm>
          <a:prstGeom prst="roundRect">
            <a:avLst/>
          </a:prstGeom>
          <a:solidFill>
            <a:srgbClr val="D3E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AA12A675-FFCB-0998-AC91-E3E036807B7F}"/>
              </a:ext>
            </a:extLst>
          </p:cNvPr>
          <p:cNvSpPr/>
          <p:nvPr/>
        </p:nvSpPr>
        <p:spPr>
          <a:xfrm>
            <a:off x="1405856" y="3344191"/>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TransE</a:t>
            </a:r>
            <a:endParaRPr lang="en-US" sz="1600" b="1" dirty="0">
              <a:solidFill>
                <a:schemeClr val="tx1"/>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60292" y="2806961"/>
            <a:ext cx="2266121" cy="584775"/>
          </a:xfrm>
          <a:prstGeom prst="rect">
            <a:avLst/>
          </a:prstGeom>
          <a:noFill/>
        </p:spPr>
        <p:txBody>
          <a:bodyPr wrap="square" rtlCol="0">
            <a:spAutoFit/>
          </a:bodyPr>
          <a:lstStyle/>
          <a:p>
            <a:pPr algn="ctr"/>
            <a:r>
              <a:rPr lang="en-US" sz="1600" b="1" dirty="0"/>
              <a:t>Knowledge Graph Embedding</a:t>
            </a:r>
          </a:p>
        </p:txBody>
      </p:sp>
      <p:sp>
        <p:nvSpPr>
          <p:cNvPr id="13" name="Rectangle: Rounded Corners 5">
            <a:extLst>
              <a:ext uri="{FF2B5EF4-FFF2-40B4-BE49-F238E27FC236}">
                <a16:creationId xmlns:a16="http://schemas.microsoft.com/office/drawing/2014/main" id="{8689ABF4-FFB2-31A9-4330-72194DE41ED4}"/>
              </a:ext>
            </a:extLst>
          </p:cNvPr>
          <p:cNvSpPr/>
          <p:nvPr/>
        </p:nvSpPr>
        <p:spPr>
          <a:xfrm>
            <a:off x="3769138" y="2731395"/>
            <a:ext cx="2266121" cy="1418042"/>
          </a:xfrm>
          <a:prstGeom prst="round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Rounded Corners 10">
            <a:extLst>
              <a:ext uri="{FF2B5EF4-FFF2-40B4-BE49-F238E27FC236}">
                <a16:creationId xmlns:a16="http://schemas.microsoft.com/office/drawing/2014/main" id="{B4E5BE78-78C9-74E6-F0BA-FB9C1B4A3674}"/>
              </a:ext>
            </a:extLst>
          </p:cNvPr>
          <p:cNvSpPr/>
          <p:nvPr/>
        </p:nvSpPr>
        <p:spPr>
          <a:xfrm>
            <a:off x="3814702" y="3344191"/>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Hard Rule Based Reasoning </a:t>
            </a:r>
          </a:p>
        </p:txBody>
      </p:sp>
      <p:sp>
        <p:nvSpPr>
          <p:cNvPr id="15" name="TextBox 14">
            <a:extLst>
              <a:ext uri="{FF2B5EF4-FFF2-40B4-BE49-F238E27FC236}">
                <a16:creationId xmlns:a16="http://schemas.microsoft.com/office/drawing/2014/main" id="{D37ED1FE-EA93-62C9-36B7-778D6CC23FFA}"/>
              </a:ext>
            </a:extLst>
          </p:cNvPr>
          <p:cNvSpPr txBox="1"/>
          <p:nvPr/>
        </p:nvSpPr>
        <p:spPr>
          <a:xfrm>
            <a:off x="3671976" y="2806961"/>
            <a:ext cx="2460436" cy="584775"/>
          </a:xfrm>
          <a:prstGeom prst="rect">
            <a:avLst/>
          </a:prstGeom>
          <a:noFill/>
        </p:spPr>
        <p:txBody>
          <a:bodyPr wrap="square" rtlCol="0">
            <a:spAutoFit/>
          </a:bodyPr>
          <a:lstStyle/>
          <a:p>
            <a:pPr algn="ctr"/>
            <a:r>
              <a:rPr lang="en-US" sz="1600" b="1" dirty="0"/>
              <a:t>Rule Based Knowledge Graph Reasoning</a:t>
            </a:r>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6177982" y="2731393"/>
            <a:ext cx="2266121" cy="1418044"/>
          </a:xfrm>
          <a:prstGeom prst="round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Rounded Corners 10">
            <a:extLst>
              <a:ext uri="{FF2B5EF4-FFF2-40B4-BE49-F238E27FC236}">
                <a16:creationId xmlns:a16="http://schemas.microsoft.com/office/drawing/2014/main" id="{DDC7AEDE-470B-4562-6C76-80B3ED42F9BE}"/>
              </a:ext>
            </a:extLst>
          </p:cNvPr>
          <p:cNvSpPr/>
          <p:nvPr/>
        </p:nvSpPr>
        <p:spPr>
          <a:xfrm>
            <a:off x="6223545"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Path Ranking</a:t>
            </a:r>
          </a:p>
        </p:txBody>
      </p:sp>
      <p:sp>
        <p:nvSpPr>
          <p:cNvPr id="20" name="TextBox 19">
            <a:extLst>
              <a:ext uri="{FF2B5EF4-FFF2-40B4-BE49-F238E27FC236}">
                <a16:creationId xmlns:a16="http://schemas.microsoft.com/office/drawing/2014/main" id="{FB591FF2-27CE-AF14-C1FD-D960418C2A31}"/>
              </a:ext>
            </a:extLst>
          </p:cNvPr>
          <p:cNvSpPr txBox="1"/>
          <p:nvPr/>
        </p:nvSpPr>
        <p:spPr>
          <a:xfrm>
            <a:off x="6177981" y="2806960"/>
            <a:ext cx="2266121" cy="584775"/>
          </a:xfrm>
          <a:prstGeom prst="rect">
            <a:avLst/>
          </a:prstGeom>
          <a:noFill/>
        </p:spPr>
        <p:txBody>
          <a:bodyPr wrap="square" rtlCol="0">
            <a:spAutoFit/>
          </a:bodyPr>
          <a:lstStyle/>
          <a:p>
            <a:pPr algn="ctr"/>
            <a:r>
              <a:rPr lang="en-US" sz="1600" b="1" dirty="0"/>
              <a:t>Path Based Knowledge Graph Reasoning</a:t>
            </a:r>
          </a:p>
        </p:txBody>
      </p:sp>
      <p:sp>
        <p:nvSpPr>
          <p:cNvPr id="21" name="Rectangle: Rounded Corners 5">
            <a:extLst>
              <a:ext uri="{FF2B5EF4-FFF2-40B4-BE49-F238E27FC236}">
                <a16:creationId xmlns:a16="http://schemas.microsoft.com/office/drawing/2014/main" id="{2BA8EE85-1751-472A-BB6F-1BECA684B003}"/>
              </a:ext>
            </a:extLst>
          </p:cNvPr>
          <p:cNvSpPr/>
          <p:nvPr/>
        </p:nvSpPr>
        <p:spPr>
          <a:xfrm>
            <a:off x="8586825" y="2731393"/>
            <a:ext cx="2266121" cy="1934391"/>
          </a:xfrm>
          <a:prstGeom prst="round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 name="TextBox 22">
            <a:extLst>
              <a:ext uri="{FF2B5EF4-FFF2-40B4-BE49-F238E27FC236}">
                <a16:creationId xmlns:a16="http://schemas.microsoft.com/office/drawing/2014/main" id="{2B4F5EFE-D7F6-0559-5F4C-31BA1286DE22}"/>
              </a:ext>
            </a:extLst>
          </p:cNvPr>
          <p:cNvSpPr txBox="1"/>
          <p:nvPr/>
        </p:nvSpPr>
        <p:spPr>
          <a:xfrm>
            <a:off x="8586824" y="2806960"/>
            <a:ext cx="2266121" cy="338554"/>
          </a:xfrm>
          <a:prstGeom prst="rect">
            <a:avLst/>
          </a:prstGeom>
          <a:noFill/>
        </p:spPr>
        <p:txBody>
          <a:bodyPr wrap="square" rtlCol="0">
            <a:spAutoFit/>
          </a:bodyPr>
          <a:lstStyle/>
          <a:p>
            <a:pPr algn="ctr"/>
            <a:r>
              <a:rPr lang="en-US" sz="1600" b="1" dirty="0"/>
              <a:t>Inductive Rule Mining</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6504278" y="1924627"/>
            <a:ext cx="405519" cy="1208011"/>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48" name="Rectangle: Rounded Corners 10">
            <a:extLst>
              <a:ext uri="{FF2B5EF4-FFF2-40B4-BE49-F238E27FC236}">
                <a16:creationId xmlns:a16="http://schemas.microsoft.com/office/drawing/2014/main" id="{25DE23D3-F4EB-3BDC-8F59-A071646A9F70}"/>
              </a:ext>
            </a:extLst>
          </p:cNvPr>
          <p:cNvSpPr/>
          <p:nvPr/>
        </p:nvSpPr>
        <p:spPr>
          <a:xfrm>
            <a:off x="8632392" y="3937114"/>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Subgraph Rules </a:t>
            </a:r>
          </a:p>
        </p:txBody>
      </p:sp>
      <p:cxnSp>
        <p:nvCxnSpPr>
          <p:cNvPr id="17" name="Elbow Connector 45">
            <a:extLst>
              <a:ext uri="{FF2B5EF4-FFF2-40B4-BE49-F238E27FC236}">
                <a16:creationId xmlns:a16="http://schemas.microsoft.com/office/drawing/2014/main" id="{CA1D7CA3-EF71-7DA1-9727-F06EE921D223}"/>
              </a:ext>
            </a:extLst>
          </p:cNvPr>
          <p:cNvCxnSpPr>
            <a:cxnSpLocks/>
            <a:stCxn id="3" idx="2"/>
            <a:endCxn id="13" idx="0"/>
          </p:cNvCxnSpPr>
          <p:nvPr/>
        </p:nvCxnSpPr>
        <p:spPr>
          <a:xfrm rot="5400000">
            <a:off x="5299856" y="1928218"/>
            <a:ext cx="405521" cy="1200833"/>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sp>
        <p:nvSpPr>
          <p:cNvPr id="29" name="Rectangle: Rounded Corners 10">
            <a:extLst>
              <a:ext uri="{FF2B5EF4-FFF2-40B4-BE49-F238E27FC236}">
                <a16:creationId xmlns:a16="http://schemas.microsoft.com/office/drawing/2014/main" id="{F02CEEA0-B446-070B-A14D-2664BDC57FCF}"/>
              </a:ext>
            </a:extLst>
          </p:cNvPr>
          <p:cNvSpPr/>
          <p:nvPr/>
        </p:nvSpPr>
        <p:spPr>
          <a:xfrm>
            <a:off x="8632392"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Chain-like Rules</a:t>
            </a:r>
          </a:p>
        </p:txBody>
      </p:sp>
      <p:sp>
        <p:nvSpPr>
          <p:cNvPr id="6" name="Rectangle 5">
            <a:extLst>
              <a:ext uri="{FF2B5EF4-FFF2-40B4-BE49-F238E27FC236}">
                <a16:creationId xmlns:a16="http://schemas.microsoft.com/office/drawing/2014/main" id="{6865904C-E91F-FFBB-77F2-6ED9E0B72725}"/>
              </a:ext>
            </a:extLst>
          </p:cNvPr>
          <p:cNvSpPr/>
          <p:nvPr/>
        </p:nvSpPr>
        <p:spPr>
          <a:xfrm>
            <a:off x="3722705" y="2632375"/>
            <a:ext cx="4752930" cy="173501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249927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Reasoning in Continuous Space</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13</a:t>
            </a:fld>
            <a:endParaRPr lang="en-US" dirty="0"/>
          </a:p>
        </p:txBody>
      </p:sp>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Reasoning based on low-dimensional vector representations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embedding methods</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Project each entity and relation into a continuous vector space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Tensor decomposition model [1],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g</a:t>
            </a:r>
            <a:r>
              <a:rPr lang="en-US" sz="2400" kern="0" dirty="0">
                <a:solidFill>
                  <a:schemeClr val="tx1">
                    <a:lumMod val="95000"/>
                    <a:lumOff val="5000"/>
                  </a:schemeClr>
                </a:solidFill>
                <a:latin typeface="Arial" panose="020B0604020202020204" pitchFamily="34" charset="0"/>
                <a:cs typeface="Arial" panose="020B0604020202020204" pitchFamily="34" charset="0"/>
              </a:rPr>
              <a:t>eometric model [2], deep learning model [3]</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dirty="0"/>
          </a:p>
        </p:txBody>
      </p:sp>
      <p:pic>
        <p:nvPicPr>
          <p:cNvPr id="13" name="Picture 12">
            <a:extLst>
              <a:ext uri="{FF2B5EF4-FFF2-40B4-BE49-F238E27FC236}">
                <a16:creationId xmlns:a16="http://schemas.microsoft.com/office/drawing/2014/main" id="{6A77CEAB-D290-7610-6718-2510F46A8B01}"/>
              </a:ext>
            </a:extLst>
          </p:cNvPr>
          <p:cNvPicPr>
            <a:picLocks noChangeAspect="1"/>
          </p:cNvPicPr>
          <p:nvPr/>
        </p:nvPicPr>
        <p:blipFill>
          <a:blip r:embed="rId3"/>
          <a:stretch>
            <a:fillRect/>
          </a:stretch>
        </p:blipFill>
        <p:spPr>
          <a:xfrm>
            <a:off x="1400628" y="3652526"/>
            <a:ext cx="2670578" cy="2212294"/>
          </a:xfrm>
          <a:prstGeom prst="rect">
            <a:avLst/>
          </a:prstGeom>
        </p:spPr>
      </p:pic>
      <p:pic>
        <p:nvPicPr>
          <p:cNvPr id="1036" name="Picture 12" descr="Introduction to Knowledge Graph Embedding — dglke 0.1.0 documentation">
            <a:extLst>
              <a:ext uri="{FF2B5EF4-FFF2-40B4-BE49-F238E27FC236}">
                <a16:creationId xmlns:a16="http://schemas.microsoft.com/office/drawing/2014/main" id="{2FD628CD-428D-8C62-CEEF-3EFB76664CA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04468" y="3652525"/>
            <a:ext cx="2084161" cy="21714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DE5E9B39-2502-34E5-5918-520BA962F348}"/>
              </a:ext>
            </a:extLst>
          </p:cNvPr>
          <p:cNvPicPr>
            <a:picLocks noChangeAspect="1"/>
          </p:cNvPicPr>
          <p:nvPr/>
        </p:nvPicPr>
        <p:blipFill>
          <a:blip r:embed="rId5"/>
          <a:stretch>
            <a:fillRect/>
          </a:stretch>
        </p:blipFill>
        <p:spPr>
          <a:xfrm>
            <a:off x="7688488" y="3652525"/>
            <a:ext cx="2670577" cy="2144554"/>
          </a:xfrm>
          <a:prstGeom prst="rect">
            <a:avLst/>
          </a:prstGeom>
        </p:spPr>
      </p:pic>
      <p:sp>
        <p:nvSpPr>
          <p:cNvPr id="4" name="TextBox 3">
            <a:extLst>
              <a:ext uri="{FF2B5EF4-FFF2-40B4-BE49-F238E27FC236}">
                <a16:creationId xmlns:a16="http://schemas.microsoft.com/office/drawing/2014/main" id="{9B6BCB2E-E857-0C08-1C8A-16F33068CFA6}"/>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T. </a:t>
            </a:r>
            <a:r>
              <a:rPr lang="en-US" sz="1050" dirty="0" err="1">
                <a:solidFill>
                  <a:schemeClr val="bg1"/>
                </a:solidFill>
              </a:rPr>
              <a:t>Trouillon</a:t>
            </a:r>
            <a:r>
              <a:rPr lang="en-US" sz="1050" dirty="0">
                <a:solidFill>
                  <a:schemeClr val="bg1"/>
                </a:solidFill>
              </a:rPr>
              <a:t>, J. </a:t>
            </a:r>
            <a:r>
              <a:rPr lang="en-US" sz="1050" dirty="0" err="1">
                <a:solidFill>
                  <a:schemeClr val="bg1"/>
                </a:solidFill>
              </a:rPr>
              <a:t>Welbl</a:t>
            </a:r>
            <a:r>
              <a:rPr lang="en-US" sz="1050" dirty="0">
                <a:solidFill>
                  <a:schemeClr val="bg1"/>
                </a:solidFill>
              </a:rPr>
              <a:t>, S. Riedel, E. </a:t>
            </a:r>
            <a:r>
              <a:rPr lang="en-US" sz="1050" dirty="0" err="1">
                <a:solidFill>
                  <a:schemeClr val="bg1"/>
                </a:solidFill>
              </a:rPr>
              <a:t>Gaussier</a:t>
            </a:r>
            <a:r>
              <a:rPr lang="en-US" sz="105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1050" dirty="0">
                <a:solidFill>
                  <a:schemeClr val="bg1"/>
                </a:solidFill>
              </a:rPr>
              <a:t>[2]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a:p>
            <a:pPr marL="171450" indent="-171450">
              <a:buFont typeface="Arial" panose="020B0604020202020204" pitchFamily="34" charset="0"/>
              <a:buChar char="•"/>
            </a:pPr>
            <a:r>
              <a:rPr lang="en-US" sz="1050" dirty="0">
                <a:solidFill>
                  <a:schemeClr val="bg1"/>
                </a:solidFill>
              </a:rPr>
              <a:t>[3] T. </a:t>
            </a:r>
            <a:r>
              <a:rPr lang="en-US" sz="1050" dirty="0" err="1">
                <a:solidFill>
                  <a:schemeClr val="bg1"/>
                </a:solidFill>
              </a:rPr>
              <a:t>Dettmers</a:t>
            </a:r>
            <a:r>
              <a:rPr lang="en-US" sz="1050" dirty="0">
                <a:solidFill>
                  <a:schemeClr val="bg1"/>
                </a:solidFill>
              </a:rPr>
              <a:t>, P. </a:t>
            </a:r>
            <a:r>
              <a:rPr lang="en-US" sz="1050" dirty="0" err="1">
                <a:solidFill>
                  <a:schemeClr val="bg1"/>
                </a:solidFill>
              </a:rPr>
              <a:t>Minervini</a:t>
            </a:r>
            <a:r>
              <a:rPr lang="en-US" sz="1050" dirty="0">
                <a:solidFill>
                  <a:schemeClr val="bg1"/>
                </a:solidFill>
              </a:rPr>
              <a:t>, P. </a:t>
            </a:r>
            <a:r>
              <a:rPr lang="en-US" sz="1050" dirty="0" err="1">
                <a:solidFill>
                  <a:schemeClr val="bg1"/>
                </a:solidFill>
              </a:rPr>
              <a:t>Stenetorp</a:t>
            </a:r>
            <a:r>
              <a:rPr lang="en-US" sz="1050" dirty="0">
                <a:solidFill>
                  <a:schemeClr val="bg1"/>
                </a:solidFill>
              </a:rPr>
              <a:t>, and S. Riedel. 2018. Convolutional 2D Knowledge Graph Embeddings (AAAI 18). </a:t>
            </a:r>
          </a:p>
        </p:txBody>
      </p:sp>
    </p:spTree>
    <p:extLst>
      <p:ext uri="{BB962C8B-B14F-4D97-AF65-F5344CB8AC3E}">
        <p14:creationId xmlns:p14="http://schemas.microsoft.com/office/powerpoint/2010/main" val="12092163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Knowledge Graph Embedding</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14</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4"/>
                <a:ext cx="11528056" cy="4362186"/>
              </a:xfrm>
            </p:spPr>
            <p:txBody>
              <a:bodyPr>
                <a:normAutofit fontScale="92500" lnSpcReduction="20000"/>
              </a:bodyPr>
              <a:lstStyle/>
              <a:p>
                <a:pPr marL="342900" indent="-342900" fontAlgn="base">
                  <a:lnSpc>
                    <a:spcPct val="13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Goal: </a:t>
                </a:r>
                <a:r>
                  <a:rPr lang="en-US" sz="2400" kern="0" dirty="0">
                    <a:solidFill>
                      <a:schemeClr val="tx1">
                        <a:lumMod val="95000"/>
                        <a:lumOff val="5000"/>
                      </a:schemeClr>
                    </a:solidFill>
                    <a:latin typeface="Arial" panose="020B0604020202020204" pitchFamily="34" charset="0"/>
                    <a:cs typeface="Arial" panose="020B0604020202020204" pitchFamily="34" charset="0"/>
                  </a:rPr>
                  <a:t>Encode (1) entities as low-dimensional vectors and (2) relations as parametric algebraic operations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in the continuous space</a:t>
                </a:r>
              </a:p>
              <a:p>
                <a:pPr marL="342900" indent="-342900" fontAlgn="base">
                  <a:lnSpc>
                    <a:spcPct val="14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How-to: </a:t>
                </a:r>
                <a:r>
                  <a:rPr lang="en-US" sz="2400" kern="0" dirty="0">
                    <a:solidFill>
                      <a:schemeClr val="tx1">
                        <a:lumMod val="95000"/>
                        <a:lumOff val="5000"/>
                      </a:schemeClr>
                    </a:solidFill>
                    <a:latin typeface="Arial" panose="020B0604020202020204" pitchFamily="34" charset="0"/>
                    <a:cs typeface="Arial" panose="020B0604020202020204" pitchFamily="34" charset="0"/>
                  </a:rPr>
                  <a:t>Design a score function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sSub>
                          <m:sSubPr>
                            <m:ctrlPr>
                              <a:rPr lang="en-US" sz="2400" i="1">
                                <a:latin typeface="Cambria Math" panose="02040503050406030204" pitchFamily="18" charset="0"/>
                              </a:rPr>
                            </m:ctrlPr>
                          </m:sSubPr>
                          <m:e>
                            <m:r>
                              <a:rPr lang="en-US" sz="2400" i="1">
                                <a:latin typeface="Cambria Math" panose="02040503050406030204" pitchFamily="18" charset="0"/>
                              </a:rPr>
                              <m:t>𝑓</m:t>
                            </m:r>
                          </m:e>
                          <m:sub>
                            <m:r>
                              <a:rPr lang="en-US" sz="2400" b="1" i="0">
                                <a:latin typeface="Cambria Math" panose="02040503050406030204" pitchFamily="18" charset="0"/>
                              </a:rPr>
                              <m:t>𝐫</m:t>
                            </m:r>
                          </m:sub>
                        </m:sSub>
                        <m:d>
                          <m:dPr>
                            <m:ctrlPr>
                              <a:rPr lang="en-US" sz="2400" i="1" smtClean="0">
                                <a:latin typeface="Cambria Math" panose="02040503050406030204" pitchFamily="18" charset="0"/>
                              </a:rPr>
                            </m:ctrlPr>
                          </m:dPr>
                          <m:e>
                            <m:r>
                              <a:rPr lang="en-US" sz="2400" b="1" i="0">
                                <a:latin typeface="Cambria Math" panose="02040503050406030204" pitchFamily="18" charset="0"/>
                              </a:rPr>
                              <m:t>𝐡</m:t>
                            </m:r>
                            <m:r>
                              <a:rPr lang="en-US" sz="2400" b="1" i="0">
                                <a:latin typeface="Cambria Math" panose="02040503050406030204" pitchFamily="18" charset="0"/>
                              </a:rPr>
                              <m:t>,</m:t>
                            </m:r>
                            <m:r>
                              <a:rPr lang="en-US" sz="2400" b="1" i="0">
                                <a:latin typeface="Cambria Math" panose="02040503050406030204" pitchFamily="18" charset="0"/>
                              </a:rPr>
                              <m:t>𝐭</m:t>
                            </m:r>
                          </m:e>
                        </m:d>
                      </m:e>
                      <m:sub>
                        <m:r>
                          <a:rPr lang="en-US" sz="2400" kern="0" smtClean="0">
                            <a:solidFill>
                              <a:schemeClr val="tx1">
                                <a:lumMod val="95000"/>
                                <a:lumOff val="5000"/>
                              </a:schemeClr>
                            </a:solidFill>
                            <a:latin typeface="Cambria Math" panose="02040503050406030204" pitchFamily="18" charset="0"/>
                            <a:cs typeface="Arial" panose="020B0604020202020204" pitchFamily="34" charset="0"/>
                          </a:rPr>
                          <m:t> </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r>
                  <a:rPr lang="en-US" sz="2400" kern="0" dirty="0" err="1">
                    <a:solidFill>
                      <a:schemeClr val="tx1">
                        <a:lumMod val="95000"/>
                        <a:lumOff val="5000"/>
                      </a:schemeClr>
                    </a:solidFill>
                    <a:latin typeface="Arial" panose="020B0604020202020204" pitchFamily="34" charset="0"/>
                    <a:cs typeface="Arial" panose="020B0604020202020204" pitchFamily="34" charset="0"/>
                  </a:rPr>
                  <a:t>w.r.t.</a:t>
                </a:r>
                <a:r>
                  <a:rPr lang="en-US" sz="2400" kern="0" dirty="0">
                    <a:solidFill>
                      <a:schemeClr val="tx1">
                        <a:lumMod val="95000"/>
                        <a:lumOff val="5000"/>
                      </a:schemeClr>
                    </a:solidFill>
                    <a:latin typeface="Arial" panose="020B0604020202020204" pitchFamily="34" charset="0"/>
                    <a:cs typeface="Arial" panose="020B0604020202020204" pitchFamily="34" charset="0"/>
                  </a:rPr>
                  <a:t> such embedding vectors so that a true triplet receives higher score than a false one</a:t>
                </a:r>
              </a:p>
              <a:p>
                <a:pPr marL="342900" indent="-342900" fontAlgn="base">
                  <a:lnSpc>
                    <a:spcPct val="15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KGE design rationale: </a:t>
                </a:r>
                <a:r>
                  <a:rPr lang="en-US" sz="2400" kern="0" dirty="0">
                    <a:solidFill>
                      <a:schemeClr val="tx1">
                        <a:lumMod val="95000"/>
                        <a:lumOff val="5000"/>
                      </a:schemeClr>
                    </a:solidFill>
                    <a:latin typeface="Arial" panose="020B0604020202020204" pitchFamily="34" charset="0"/>
                    <a:cs typeface="Arial" panose="020B0604020202020204" pitchFamily="34" charset="0"/>
                  </a:rPr>
                  <a:t>Capture KG patterns</a:t>
                </a:r>
              </a:p>
              <a:p>
                <a:pPr marL="742950" lvl="1" indent="-285750" fontAlgn="base">
                  <a:lnSpc>
                    <a:spcPct val="13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Symmetry, </a:t>
                </a:r>
                <a:r>
                  <a:rPr lang="en-US" sz="2000" kern="0" dirty="0" err="1">
                    <a:solidFill>
                      <a:schemeClr val="tx1">
                        <a:lumMod val="95000"/>
                        <a:lumOff val="5000"/>
                      </a:schemeClr>
                    </a:solidFill>
                    <a:latin typeface="Arial" panose="020B0604020202020204" pitchFamily="34" charset="0"/>
                    <a:cs typeface="Arial" panose="020B0604020202020204" pitchFamily="34" charset="0"/>
                  </a:rPr>
                  <a:t>antisymmetry</a:t>
                </a:r>
                <a:r>
                  <a:rPr lang="en-US" sz="2000" kern="0" dirty="0">
                    <a:solidFill>
                      <a:schemeClr val="tx1">
                        <a:lumMod val="95000"/>
                        <a:lumOff val="5000"/>
                      </a:schemeClr>
                    </a:solidFill>
                    <a:latin typeface="Arial" panose="020B0604020202020204" pitchFamily="34" charset="0"/>
                    <a:cs typeface="Arial" panose="020B0604020202020204" pitchFamily="34" charset="0"/>
                  </a:rPr>
                  <a:t>, inversion and composition</a:t>
                </a:r>
              </a:p>
              <a:p>
                <a:pPr marL="342900" indent="-342900" fontAlgn="base">
                  <a:lnSpc>
                    <a:spcPct val="16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Applications of knowledge graph embedding</a:t>
                </a:r>
              </a:p>
              <a:p>
                <a:pPr marL="742950" lvl="1" indent="-285750" fontAlgn="base">
                  <a:lnSpc>
                    <a:spcPct val="14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completion</a:t>
                </a:r>
              </a:p>
              <a:p>
                <a:pPr marL="742950" lvl="1" indent="-285750" fontAlgn="base">
                  <a:lnSpc>
                    <a:spcPct val="14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Question answering </a:t>
                </a:r>
              </a:p>
              <a:p>
                <a:pPr marL="742950" lvl="1" indent="-285750" fontAlgn="base">
                  <a:lnSpc>
                    <a:spcPct val="14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Recommender system</a:t>
                </a: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dirty="0"/>
              </a:p>
            </p:txBody>
          </p:sp>
        </mc:Choice>
        <mc:Fallback xmlns="">
          <p:sp>
            <p:nvSpPr>
              <p:cNvPr id="3" name="Content Placeholder 2">
                <a:extLst>
                  <a:ext uri="{FF2B5EF4-FFF2-40B4-BE49-F238E27FC236}">
                    <a16:creationId xmlns:a16="http://schemas.microsoft.com/office/drawing/2014/main" id="{FEEAB0E3-BEC4-637F-1A3B-AEB4151EAA37}"/>
                  </a:ext>
                </a:extLst>
              </p:cNvPr>
              <p:cNvSpPr>
                <a:spLocks noGrp="1" noRot="1" noChangeAspect="1" noMove="1" noResize="1" noEditPoints="1" noAdjustHandles="1" noChangeArrowheads="1" noChangeShapeType="1" noTextEdit="1"/>
              </p:cNvSpPr>
              <p:nvPr>
                <p:ph idx="1"/>
              </p:nvPr>
            </p:nvSpPr>
            <p:spPr>
              <a:xfrm>
                <a:off x="508000" y="1600204"/>
                <a:ext cx="11528056" cy="4362186"/>
              </a:xfrm>
              <a:blipFill>
                <a:blip r:embed="rId3"/>
                <a:stretch>
                  <a:fillRect l="-687" t="-979" b="-97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9B6BCB2E-E857-0C08-1C8A-16F33068CFA6}"/>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T. </a:t>
            </a:r>
            <a:r>
              <a:rPr lang="en-US" sz="1050" dirty="0" err="1">
                <a:solidFill>
                  <a:schemeClr val="bg1"/>
                </a:solidFill>
              </a:rPr>
              <a:t>Trouillon</a:t>
            </a:r>
            <a:r>
              <a:rPr lang="en-US" sz="1050" dirty="0">
                <a:solidFill>
                  <a:schemeClr val="bg1"/>
                </a:solidFill>
              </a:rPr>
              <a:t>, J. </a:t>
            </a:r>
            <a:r>
              <a:rPr lang="en-US" sz="1050" dirty="0" err="1">
                <a:solidFill>
                  <a:schemeClr val="bg1"/>
                </a:solidFill>
              </a:rPr>
              <a:t>Welbl</a:t>
            </a:r>
            <a:r>
              <a:rPr lang="en-US" sz="1050" dirty="0">
                <a:solidFill>
                  <a:schemeClr val="bg1"/>
                </a:solidFill>
              </a:rPr>
              <a:t>, S. Riedel, E. </a:t>
            </a:r>
            <a:r>
              <a:rPr lang="en-US" sz="1050" dirty="0" err="1">
                <a:solidFill>
                  <a:schemeClr val="bg1"/>
                </a:solidFill>
              </a:rPr>
              <a:t>Gaussier</a:t>
            </a:r>
            <a:r>
              <a:rPr lang="en-US" sz="105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1050" dirty="0">
                <a:solidFill>
                  <a:schemeClr val="bg1"/>
                </a:solidFill>
              </a:rPr>
              <a:t>[2]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a:p>
            <a:pPr marL="171450" indent="-171450">
              <a:buFont typeface="Arial" panose="020B0604020202020204" pitchFamily="34" charset="0"/>
              <a:buChar char="•"/>
            </a:pPr>
            <a:r>
              <a:rPr lang="en-US" sz="1050" dirty="0">
                <a:solidFill>
                  <a:schemeClr val="bg1"/>
                </a:solidFill>
              </a:rPr>
              <a:t>[3] T. </a:t>
            </a:r>
            <a:r>
              <a:rPr lang="en-US" sz="1050" dirty="0" err="1">
                <a:solidFill>
                  <a:schemeClr val="bg1"/>
                </a:solidFill>
              </a:rPr>
              <a:t>Dettmers</a:t>
            </a:r>
            <a:r>
              <a:rPr lang="en-US" sz="1050" dirty="0">
                <a:solidFill>
                  <a:schemeClr val="bg1"/>
                </a:solidFill>
              </a:rPr>
              <a:t>, P. </a:t>
            </a:r>
            <a:r>
              <a:rPr lang="en-US" sz="1050" dirty="0" err="1">
                <a:solidFill>
                  <a:schemeClr val="bg1"/>
                </a:solidFill>
              </a:rPr>
              <a:t>Minervini</a:t>
            </a:r>
            <a:r>
              <a:rPr lang="en-US" sz="1050" dirty="0">
                <a:solidFill>
                  <a:schemeClr val="bg1"/>
                </a:solidFill>
              </a:rPr>
              <a:t>, P. </a:t>
            </a:r>
            <a:r>
              <a:rPr lang="en-US" sz="1050" dirty="0" err="1">
                <a:solidFill>
                  <a:schemeClr val="bg1"/>
                </a:solidFill>
              </a:rPr>
              <a:t>Stenetorp</a:t>
            </a:r>
            <a:r>
              <a:rPr lang="en-US" sz="1050" dirty="0">
                <a:solidFill>
                  <a:schemeClr val="bg1"/>
                </a:solidFill>
              </a:rPr>
              <a:t>, and S. Riedel. 2018. Convolutional 2D Knowledge Graph Embeddings (AAAI 18). </a:t>
            </a:r>
          </a:p>
        </p:txBody>
      </p:sp>
      <p:sp>
        <p:nvSpPr>
          <p:cNvPr id="5" name="Rounded Rectangle 5">
            <a:extLst>
              <a:ext uri="{FF2B5EF4-FFF2-40B4-BE49-F238E27FC236}">
                <a16:creationId xmlns:a16="http://schemas.microsoft.com/office/drawing/2014/main" id="{4666B1FE-05B8-CB04-1B32-10C525B216C6}"/>
              </a:ext>
            </a:extLst>
          </p:cNvPr>
          <p:cNvSpPr/>
          <p:nvPr/>
        </p:nvSpPr>
        <p:spPr>
          <a:xfrm>
            <a:off x="7016436" y="3048000"/>
            <a:ext cx="5119151" cy="2875537"/>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959E5DF-878E-A654-A184-B6E2AA0A2C30}"/>
                  </a:ext>
                </a:extLst>
              </p:cNvPr>
              <p:cNvSpPr txBox="1"/>
              <p:nvPr/>
            </p:nvSpPr>
            <p:spPr>
              <a:xfrm>
                <a:off x="7016436" y="3202546"/>
                <a:ext cx="5095553" cy="2677656"/>
              </a:xfrm>
              <a:prstGeom prst="rect">
                <a:avLst/>
              </a:prstGeom>
              <a:noFill/>
            </p:spPr>
            <p:txBody>
              <a:bodyPr wrap="square" rtlCol="0">
                <a:spAutoFit/>
              </a:bodyPr>
              <a:lstStyle/>
              <a:p>
                <a:r>
                  <a:rPr lang="en-US" altLang="zh-CN" sz="2400" b="1" dirty="0">
                    <a:solidFill>
                      <a:srgbClr val="FF0000"/>
                    </a:solidFill>
                    <a:highlight>
                      <a:srgbClr val="FFFF00"/>
                    </a:highlight>
                  </a:rPr>
                  <a:t>Notation</a:t>
                </a:r>
                <a:r>
                  <a:rPr lang="zh-CN" altLang="en-US" sz="2400" b="1" dirty="0">
                    <a:solidFill>
                      <a:srgbClr val="FF0000"/>
                    </a:solidFill>
                    <a:highlight>
                      <a:srgbClr val="FFFF00"/>
                    </a:highlight>
                  </a:rPr>
                  <a:t> </a:t>
                </a:r>
                <a:r>
                  <a:rPr lang="en-US" altLang="zh-CN" sz="2400" b="1" dirty="0">
                    <a:solidFill>
                      <a:srgbClr val="FF0000"/>
                    </a:solidFill>
                    <a:highlight>
                      <a:srgbClr val="FFFF00"/>
                    </a:highlight>
                  </a:rPr>
                  <a:t>&amp;</a:t>
                </a:r>
                <a:r>
                  <a:rPr lang="zh-CN" altLang="en-US" sz="2400" b="1" dirty="0">
                    <a:solidFill>
                      <a:srgbClr val="FF0000"/>
                    </a:solidFill>
                    <a:highlight>
                      <a:srgbClr val="FFFF00"/>
                    </a:highlight>
                  </a:rPr>
                  <a:t> </a:t>
                </a:r>
                <a:r>
                  <a:rPr lang="en-US" altLang="zh-CN" sz="2400" b="1" dirty="0">
                    <a:solidFill>
                      <a:srgbClr val="FF0000"/>
                    </a:solidFill>
                    <a:highlight>
                      <a:srgbClr val="FFFF00"/>
                    </a:highlight>
                  </a:rPr>
                  <a:t>Symbols</a:t>
                </a:r>
              </a:p>
              <a:p>
                <a:pPr marL="285750" indent="-285750">
                  <a:buFont typeface="Arial" panose="020B0604020202020204" pitchFamily="34" charset="0"/>
                  <a:buChar char="•"/>
                </a:pPr>
                <a:r>
                  <a:rPr lang="en-US" altLang="zh-CN" dirty="0">
                    <a:solidFill>
                      <a:srgbClr val="FF0000"/>
                    </a:solidFill>
                    <a:highlight>
                      <a:srgbClr val="FFFF00"/>
                    </a:highlight>
                  </a:rPr>
                  <a:t>ℎ:</a:t>
                </a:r>
                <a:r>
                  <a:rPr lang="zh-CN" altLang="en-US" dirty="0">
                    <a:solidFill>
                      <a:srgbClr val="FF0000"/>
                    </a:solidFill>
                    <a:highlight>
                      <a:srgbClr val="FFFF00"/>
                    </a:highlight>
                  </a:rPr>
                  <a:t> </a:t>
                </a:r>
                <a:r>
                  <a:rPr lang="en-US" altLang="zh-CN" dirty="0">
                    <a:solidFill>
                      <a:srgbClr val="FF0000"/>
                    </a:solidFill>
                    <a:highlight>
                      <a:srgbClr val="FFFF00"/>
                    </a:highlight>
                  </a:rPr>
                  <a:t>head entity </a:t>
                </a:r>
              </a:p>
              <a:p>
                <a:pPr marL="285750" indent="-285750">
                  <a:buFont typeface="Arial" panose="020B0604020202020204" pitchFamily="34" charset="0"/>
                  <a:buChar char="•"/>
                </a:pPr>
                <a:r>
                  <a:rPr lang="zh-CN" altLang="en-US" dirty="0">
                    <a:solidFill>
                      <a:srgbClr val="FF0000"/>
                    </a:solidFill>
                    <a:highlight>
                      <a:srgbClr val="FFFF00"/>
                    </a:highlight>
                  </a:rPr>
                  <a:t>𝑟</a:t>
                </a:r>
                <a:r>
                  <a:rPr lang="en-US" altLang="zh-CN" i="1" dirty="0">
                    <a:solidFill>
                      <a:srgbClr val="FF0000"/>
                    </a:solidFill>
                    <a:highlight>
                      <a:srgbClr val="FFFF00"/>
                    </a:highlight>
                  </a:rPr>
                  <a:t>: relation</a:t>
                </a:r>
              </a:p>
              <a:p>
                <a:pPr marL="285750" indent="-285750">
                  <a:buFont typeface="Arial" panose="020B0604020202020204" pitchFamily="34" charset="0"/>
                  <a:buChar char="•"/>
                </a:pP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𝑡</m:t>
                    </m:r>
                  </m:oMath>
                </a14:m>
                <a:r>
                  <a:rPr lang="en-US" altLang="zh-CN" dirty="0">
                    <a:solidFill>
                      <a:srgbClr val="FF0000"/>
                    </a:solidFill>
                    <a:highlight>
                      <a:srgbClr val="FFFF00"/>
                    </a:highlight>
                  </a:rPr>
                  <a:t>:</a:t>
                </a:r>
                <a:r>
                  <a:rPr lang="zh-CN" altLang="en-US" dirty="0">
                    <a:solidFill>
                      <a:srgbClr val="FF0000"/>
                    </a:solidFill>
                    <a:highlight>
                      <a:srgbClr val="FFFF00"/>
                    </a:highlight>
                  </a:rPr>
                  <a:t> </a:t>
                </a:r>
                <a:r>
                  <a:rPr lang="en-US" altLang="zh-CN" dirty="0">
                    <a:solidFill>
                      <a:srgbClr val="FF0000"/>
                    </a:solidFill>
                    <a:highlight>
                      <a:srgbClr val="FFFF00"/>
                    </a:highlight>
                  </a:rPr>
                  <a:t>tail entity </a:t>
                </a:r>
              </a:p>
              <a:p>
                <a:pPr marL="285750" indent="-285750">
                  <a:buFont typeface="Arial" panose="020B0604020202020204" pitchFamily="34" charset="0"/>
                  <a:buChar char="•"/>
                </a:pP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i="1">
                            <a:solidFill>
                              <a:srgbClr val="FF0000"/>
                            </a:solidFill>
                            <a:latin typeface="Cambria Math" panose="02040503050406030204" pitchFamily="18" charset="0"/>
                          </a:rPr>
                          <m:t>𝑓</m:t>
                        </m:r>
                      </m:e>
                      <m:sub>
                        <m:r>
                          <a:rPr lang="en-US" sz="1800" b="1" i="0">
                            <a:solidFill>
                              <a:srgbClr val="FF0000"/>
                            </a:solidFill>
                            <a:latin typeface="Cambria Math" panose="02040503050406030204" pitchFamily="18" charset="0"/>
                          </a:rPr>
                          <m:t>𝐫</m:t>
                        </m:r>
                      </m:sub>
                    </m:sSub>
                    <m:d>
                      <m:dPr>
                        <m:ctrlPr>
                          <a:rPr lang="en-US" sz="1800" i="1" smtClean="0">
                            <a:solidFill>
                              <a:srgbClr val="FF0000"/>
                            </a:solidFill>
                            <a:latin typeface="Cambria Math" panose="02040503050406030204" pitchFamily="18" charset="0"/>
                          </a:rPr>
                        </m:ctrlPr>
                      </m:dPr>
                      <m:e>
                        <m:r>
                          <a:rPr lang="en-US" sz="1800" b="1" i="0">
                            <a:solidFill>
                              <a:srgbClr val="FF0000"/>
                            </a:solidFill>
                            <a:latin typeface="Cambria Math" panose="02040503050406030204" pitchFamily="18" charset="0"/>
                          </a:rPr>
                          <m:t>𝐡</m:t>
                        </m:r>
                        <m:r>
                          <a:rPr lang="en-US" sz="1800" b="1" i="0">
                            <a:solidFill>
                              <a:srgbClr val="FF0000"/>
                            </a:solidFill>
                            <a:latin typeface="Cambria Math" panose="02040503050406030204" pitchFamily="18" charset="0"/>
                          </a:rPr>
                          <m:t>,</m:t>
                        </m:r>
                        <m:r>
                          <a:rPr lang="en-US" sz="1800" b="1" i="0">
                            <a:solidFill>
                              <a:srgbClr val="FF0000"/>
                            </a:solidFill>
                            <a:latin typeface="Cambria Math" panose="02040503050406030204" pitchFamily="18" charset="0"/>
                          </a:rPr>
                          <m:t>𝐭</m:t>
                        </m:r>
                      </m:e>
                    </m:d>
                    <m:r>
                      <a:rPr lang="en-US" sz="1800" i="1">
                        <a:latin typeface="Cambria Math" panose="02040503050406030204" pitchFamily="18" charset="0"/>
                      </a:rPr>
                      <m:t> </m:t>
                    </m:r>
                  </m:oMath>
                </a14:m>
                <a:r>
                  <a:rPr lang="en-US" altLang="zh-CN" dirty="0">
                    <a:solidFill>
                      <a:srgbClr val="FF0000"/>
                    </a:solidFill>
                    <a:highlight>
                      <a:srgbClr val="FFFF00"/>
                    </a:highlight>
                  </a:rPr>
                  <a:t>: the score function</a:t>
                </a:r>
              </a:p>
              <a:p>
                <a:pPr marL="285750" indent="-285750">
                  <a:buFont typeface="Arial" panose="020B0604020202020204" pitchFamily="34" charset="0"/>
                  <a:buChar char="•"/>
                </a:pPr>
                <a14:m>
                  <m:oMath xmlns:m="http://schemas.openxmlformats.org/officeDocument/2006/math">
                    <m:sSub>
                      <m:sSubPr>
                        <m:ctrlPr>
                          <a:rPr lang="en-US" sz="1800" i="1" smtClean="0">
                            <a:solidFill>
                              <a:srgbClr val="FF0000"/>
                            </a:solidFill>
                            <a:latin typeface="Cambria Math" panose="02040503050406030204" pitchFamily="18" charset="0"/>
                          </a:rPr>
                        </m:ctrlPr>
                      </m:sSubPr>
                      <m:e>
                        <m:r>
                          <a:rPr lang="en-US" sz="1800" b="0" i="1" smtClean="0">
                            <a:solidFill>
                              <a:srgbClr val="FF0000"/>
                            </a:solidFill>
                            <a:latin typeface="Cambria Math" panose="02040503050406030204" pitchFamily="18" charset="0"/>
                          </a:rPr>
                          <m:t>𝑑</m:t>
                        </m:r>
                      </m:e>
                      <m:sub>
                        <m:r>
                          <a:rPr lang="en-US" sz="1800" b="1" i="0">
                            <a:solidFill>
                              <a:srgbClr val="FF0000"/>
                            </a:solidFill>
                            <a:latin typeface="Cambria Math" panose="02040503050406030204" pitchFamily="18" charset="0"/>
                          </a:rPr>
                          <m:t>𝐫</m:t>
                        </m:r>
                      </m:sub>
                    </m:sSub>
                    <m:d>
                      <m:dPr>
                        <m:ctrlPr>
                          <a:rPr lang="en-US" sz="1800" i="1" smtClean="0">
                            <a:solidFill>
                              <a:srgbClr val="FF0000"/>
                            </a:solidFill>
                            <a:latin typeface="Cambria Math" panose="02040503050406030204" pitchFamily="18" charset="0"/>
                          </a:rPr>
                        </m:ctrlPr>
                      </m:dPr>
                      <m:e>
                        <m:r>
                          <a:rPr lang="en-US" sz="1800" b="1" i="0">
                            <a:solidFill>
                              <a:srgbClr val="FF0000"/>
                            </a:solidFill>
                            <a:latin typeface="Cambria Math" panose="02040503050406030204" pitchFamily="18" charset="0"/>
                          </a:rPr>
                          <m:t>𝐡</m:t>
                        </m:r>
                        <m:r>
                          <a:rPr lang="en-US" sz="1800" b="1" i="0">
                            <a:solidFill>
                              <a:srgbClr val="FF0000"/>
                            </a:solidFill>
                            <a:latin typeface="Cambria Math" panose="02040503050406030204" pitchFamily="18" charset="0"/>
                          </a:rPr>
                          <m:t>,</m:t>
                        </m:r>
                        <m:r>
                          <a:rPr lang="en-US" sz="1800" b="1" i="0">
                            <a:solidFill>
                              <a:srgbClr val="FF0000"/>
                            </a:solidFill>
                            <a:latin typeface="Cambria Math" panose="02040503050406030204" pitchFamily="18" charset="0"/>
                          </a:rPr>
                          <m:t>𝐭</m:t>
                        </m:r>
                      </m:e>
                    </m:d>
                    <m:r>
                      <a:rPr lang="en-US" sz="1800" b="0" i="1" smtClean="0">
                        <a:solidFill>
                          <a:srgbClr val="FF0000"/>
                        </a:solidFill>
                        <a:latin typeface="Cambria Math" panose="02040503050406030204" pitchFamily="18" charset="0"/>
                      </a:rPr>
                      <m:t>:</m:t>
                    </m:r>
                  </m:oMath>
                </a14:m>
                <a:r>
                  <a:rPr lang="en-US" altLang="zh-CN" dirty="0">
                    <a:solidFill>
                      <a:srgbClr val="FF0000"/>
                    </a:solidFill>
                    <a:highlight>
                      <a:srgbClr val="FFFF00"/>
                    </a:highlight>
                  </a:rPr>
                  <a:t> the distance function</a:t>
                </a:r>
              </a:p>
              <a:p>
                <a:pPr marL="285750" indent="-285750">
                  <a:buFont typeface="Arial" panose="020B0604020202020204" pitchFamily="34" charset="0"/>
                  <a:buChar char="•"/>
                </a:pPr>
                <a:r>
                  <a:rPr lang="en-US" altLang="zh-CN" dirty="0">
                    <a:solidFill>
                      <a:srgbClr val="FF0000"/>
                    </a:solidFill>
                    <a:highlight>
                      <a:srgbClr val="FFFF00"/>
                    </a:highlight>
                  </a:rPr>
                  <a:t>True/positive</a:t>
                </a:r>
                <a:r>
                  <a:rPr lang="zh-CN" altLang="en-US" dirty="0">
                    <a:solidFill>
                      <a:srgbClr val="FF0000"/>
                    </a:solidFill>
                    <a:highlight>
                      <a:srgbClr val="FFFF00"/>
                    </a:highlight>
                  </a:rPr>
                  <a:t> </a:t>
                </a:r>
                <a:r>
                  <a:rPr lang="en-US" altLang="zh-CN" dirty="0">
                    <a:solidFill>
                      <a:srgbClr val="FF0000"/>
                    </a:solidFill>
                    <a:highlight>
                      <a:srgbClr val="FFFF00"/>
                    </a:highlight>
                  </a:rPr>
                  <a:t>triplet:</a:t>
                </a:r>
                <a:r>
                  <a:rPr lang="zh-CN" altLang="en-US" dirty="0">
                    <a:solidFill>
                      <a:srgbClr val="FF0000"/>
                    </a:solidFill>
                    <a:highlight>
                      <a:srgbClr val="FFFF00"/>
                    </a:highlight>
                  </a:rPr>
                  <a:t> </a:t>
                </a:r>
                <a14:m>
                  <m:oMath xmlns:m="http://schemas.openxmlformats.org/officeDocument/2006/math">
                    <m:d>
                      <m:dPr>
                        <m:ctrlPr>
                          <a:rPr lang="en-US" sz="1800" i="1" kern="0" smtClean="0">
                            <a:solidFill>
                              <a:srgbClr val="FF0000"/>
                            </a:solidFill>
                            <a:latin typeface="Cambria Math" panose="02040503050406030204" pitchFamily="18" charset="0"/>
                            <a:cs typeface="Arial" panose="020B0604020202020204" pitchFamily="34" charset="0"/>
                          </a:rPr>
                        </m:ctrlPr>
                      </m:dPr>
                      <m:e>
                        <m:r>
                          <a:rPr lang="en-US" sz="1800" b="0" i="1" kern="0">
                            <a:solidFill>
                              <a:srgbClr val="FF0000"/>
                            </a:solidFill>
                            <a:latin typeface="Cambria Math" panose="02040503050406030204" pitchFamily="18" charset="0"/>
                            <a:cs typeface="Arial" panose="020B0604020202020204" pitchFamily="34" charset="0"/>
                          </a:rPr>
                          <m:t>h</m:t>
                        </m:r>
                        <m:r>
                          <a:rPr lang="en-US" sz="1800" b="0" kern="0">
                            <a:solidFill>
                              <a:srgbClr val="FF0000"/>
                            </a:solidFill>
                            <a:latin typeface="Cambria Math" panose="02040503050406030204" pitchFamily="18" charset="0"/>
                            <a:cs typeface="Arial" panose="020B0604020202020204" pitchFamily="34" charset="0"/>
                          </a:rPr>
                          <m:t>,</m:t>
                        </m:r>
                        <m:r>
                          <a:rPr lang="en-US" sz="1800" b="0" i="1" kern="0">
                            <a:solidFill>
                              <a:srgbClr val="FF0000"/>
                            </a:solidFill>
                            <a:latin typeface="Cambria Math" panose="02040503050406030204" pitchFamily="18" charset="0"/>
                            <a:cs typeface="Arial" panose="020B0604020202020204" pitchFamily="34" charset="0"/>
                          </a:rPr>
                          <m:t>𝑟</m:t>
                        </m:r>
                        <m:r>
                          <a:rPr lang="en-US" sz="1800" b="0" kern="0">
                            <a:solidFill>
                              <a:srgbClr val="FF0000"/>
                            </a:solidFill>
                            <a:latin typeface="Cambria Math" panose="02040503050406030204" pitchFamily="18" charset="0"/>
                            <a:cs typeface="Arial" panose="020B0604020202020204" pitchFamily="34" charset="0"/>
                          </a:rPr>
                          <m:t>, </m:t>
                        </m:r>
                        <m:r>
                          <a:rPr lang="en-US" sz="1800" b="0" i="1" kern="0">
                            <a:solidFill>
                              <a:srgbClr val="FF0000"/>
                            </a:solidFill>
                            <a:latin typeface="Cambria Math" panose="02040503050406030204" pitchFamily="18" charset="0"/>
                            <a:cs typeface="Arial" panose="020B0604020202020204" pitchFamily="34" charset="0"/>
                          </a:rPr>
                          <m:t>𝑡</m:t>
                        </m:r>
                      </m:e>
                    </m:d>
                  </m:oMath>
                </a14:m>
                <a:endParaRPr lang="en-US" altLang="zh-CN" dirty="0">
                  <a:solidFill>
                    <a:srgbClr val="FF0000"/>
                  </a:solidFill>
                  <a:highlight>
                    <a:srgbClr val="FFFF00"/>
                  </a:highlight>
                </a:endParaRPr>
              </a:p>
              <a:p>
                <a:pPr marL="285750" indent="-285750">
                  <a:buFont typeface="Arial" panose="020B0604020202020204" pitchFamily="34" charset="0"/>
                  <a:buChar char="•"/>
                </a:pPr>
                <a:r>
                  <a:rPr lang="en-US" altLang="zh-CN" dirty="0">
                    <a:solidFill>
                      <a:srgbClr val="FF0000"/>
                    </a:solidFill>
                    <a:highlight>
                      <a:srgbClr val="FFFF00"/>
                    </a:highlight>
                  </a:rPr>
                  <a:t>False/negative</a:t>
                </a:r>
                <a:r>
                  <a:rPr lang="zh-CN" altLang="en-US" dirty="0">
                    <a:solidFill>
                      <a:srgbClr val="FF0000"/>
                    </a:solidFill>
                    <a:highlight>
                      <a:srgbClr val="FFFF00"/>
                    </a:highlight>
                  </a:rPr>
                  <a:t> </a:t>
                </a:r>
                <a:r>
                  <a:rPr lang="en-US" altLang="zh-CN" dirty="0">
                    <a:solidFill>
                      <a:srgbClr val="FF0000"/>
                    </a:solidFill>
                    <a:highlight>
                      <a:srgbClr val="FFFF00"/>
                    </a:highlight>
                  </a:rPr>
                  <a:t>triplet:</a:t>
                </a:r>
                <a:r>
                  <a:rPr lang="zh-CN" altLang="en-US" dirty="0">
                    <a:solidFill>
                      <a:srgbClr val="FF0000"/>
                    </a:solidFill>
                    <a:highlight>
                      <a:srgbClr val="FFFF00"/>
                    </a:highlight>
                  </a:rPr>
                  <a:t> </a:t>
                </a:r>
                <a14:m>
                  <m:oMath xmlns:m="http://schemas.openxmlformats.org/officeDocument/2006/math">
                    <m:d>
                      <m:dPr>
                        <m:ctrlPr>
                          <a:rPr lang="en-US" sz="1800" i="1" kern="0" smtClean="0">
                            <a:solidFill>
                              <a:srgbClr val="FF0000"/>
                            </a:solidFill>
                            <a:latin typeface="Cambria Math" panose="02040503050406030204" pitchFamily="18" charset="0"/>
                            <a:cs typeface="Arial" panose="020B0604020202020204" pitchFamily="34" charset="0"/>
                          </a:rPr>
                        </m:ctrlPr>
                      </m:dPr>
                      <m:e>
                        <m:r>
                          <a:rPr lang="en-US" sz="1800" b="0" i="1" kern="0">
                            <a:solidFill>
                              <a:srgbClr val="FF0000"/>
                            </a:solidFill>
                            <a:latin typeface="Cambria Math" panose="02040503050406030204" pitchFamily="18" charset="0"/>
                            <a:cs typeface="Arial" panose="020B0604020202020204" pitchFamily="34" charset="0"/>
                          </a:rPr>
                          <m:t>h</m:t>
                        </m:r>
                        <m:r>
                          <a:rPr lang="en-US" sz="1800" b="0" i="1" kern="0" smtClean="0">
                            <a:solidFill>
                              <a:srgbClr val="FF0000"/>
                            </a:solidFill>
                            <a:latin typeface="Cambria Math" panose="02040503050406030204" pitchFamily="18" charset="0"/>
                            <a:cs typeface="Arial" panose="020B0604020202020204" pitchFamily="34" charset="0"/>
                          </a:rPr>
                          <m:t>′</m:t>
                        </m:r>
                        <m:r>
                          <a:rPr lang="en-US" sz="1800" b="0" kern="0">
                            <a:solidFill>
                              <a:srgbClr val="FF0000"/>
                            </a:solidFill>
                            <a:latin typeface="Cambria Math" panose="02040503050406030204" pitchFamily="18" charset="0"/>
                            <a:cs typeface="Arial" panose="020B0604020202020204" pitchFamily="34" charset="0"/>
                          </a:rPr>
                          <m:t>,</m:t>
                        </m:r>
                        <m:r>
                          <a:rPr lang="en-US" sz="1800" b="0" i="1" kern="0">
                            <a:solidFill>
                              <a:srgbClr val="FF0000"/>
                            </a:solidFill>
                            <a:latin typeface="Cambria Math" panose="02040503050406030204" pitchFamily="18" charset="0"/>
                            <a:cs typeface="Arial" panose="020B0604020202020204" pitchFamily="34" charset="0"/>
                          </a:rPr>
                          <m:t>𝑟</m:t>
                        </m:r>
                        <m:r>
                          <a:rPr lang="en-US" sz="1800" b="0" kern="0">
                            <a:solidFill>
                              <a:srgbClr val="FF0000"/>
                            </a:solidFill>
                            <a:latin typeface="Cambria Math" panose="02040503050406030204" pitchFamily="18" charset="0"/>
                            <a:cs typeface="Arial" panose="020B0604020202020204" pitchFamily="34" charset="0"/>
                          </a:rPr>
                          <m:t>, </m:t>
                        </m:r>
                        <m:r>
                          <a:rPr lang="en-US" sz="1800" b="0" i="1" kern="0">
                            <a:solidFill>
                              <a:srgbClr val="FF0000"/>
                            </a:solidFill>
                            <a:latin typeface="Cambria Math" panose="02040503050406030204" pitchFamily="18" charset="0"/>
                            <a:cs typeface="Arial" panose="020B0604020202020204" pitchFamily="34" charset="0"/>
                          </a:rPr>
                          <m:t>𝑡</m:t>
                        </m:r>
                      </m:e>
                    </m:d>
                  </m:oMath>
                </a14:m>
                <a:r>
                  <a:rPr lang="en-US" altLang="zh-CN" dirty="0">
                    <a:solidFill>
                      <a:srgbClr val="FF0000"/>
                    </a:solidFill>
                    <a:highlight>
                      <a:srgbClr val="FFFF00"/>
                    </a:highlight>
                  </a:rPr>
                  <a:t>,</a:t>
                </a:r>
                <a:r>
                  <a:rPr lang="zh-CN" altLang="en-US" dirty="0">
                    <a:solidFill>
                      <a:srgbClr val="FF0000"/>
                    </a:solidFill>
                    <a:highlight>
                      <a:srgbClr val="FFFF00"/>
                    </a:highlight>
                  </a:rPr>
                  <a:t> </a:t>
                </a:r>
                <a14:m>
                  <m:oMath xmlns:m="http://schemas.openxmlformats.org/officeDocument/2006/math">
                    <m:d>
                      <m:dPr>
                        <m:ctrlPr>
                          <a:rPr lang="en-US" i="1" kern="0">
                            <a:solidFill>
                              <a:srgbClr val="FF0000"/>
                            </a:solidFill>
                            <a:highlight>
                              <a:srgbClr val="FFFF00"/>
                            </a:highlight>
                            <a:latin typeface="Cambria Math" panose="02040503050406030204" pitchFamily="18" charset="0"/>
                            <a:cs typeface="Arial" panose="020B0604020202020204" pitchFamily="34" charset="0"/>
                          </a:rPr>
                        </m:ctrlPr>
                      </m:dPr>
                      <m:e>
                        <m:r>
                          <a:rPr lang="en-US" i="1" kern="0">
                            <a:solidFill>
                              <a:srgbClr val="FF0000"/>
                            </a:solidFill>
                            <a:highlight>
                              <a:srgbClr val="FFFF00"/>
                            </a:highlight>
                            <a:latin typeface="Cambria Math" panose="02040503050406030204" pitchFamily="18" charset="0"/>
                            <a:cs typeface="Arial" panose="020B0604020202020204" pitchFamily="34" charset="0"/>
                          </a:rPr>
                          <m:t>h</m:t>
                        </m:r>
                        <m:r>
                          <a:rPr lang="en-US" kern="0">
                            <a:solidFill>
                              <a:srgbClr val="FF0000"/>
                            </a:solidFill>
                            <a:highlight>
                              <a:srgbClr val="FFFF00"/>
                            </a:highlight>
                            <a:latin typeface="Cambria Math" panose="02040503050406030204" pitchFamily="18" charset="0"/>
                            <a:cs typeface="Arial" panose="020B0604020202020204" pitchFamily="34" charset="0"/>
                          </a:rPr>
                          <m:t>,</m:t>
                        </m:r>
                        <m:r>
                          <a:rPr lang="en-US" i="1" kern="0">
                            <a:solidFill>
                              <a:srgbClr val="FF0000"/>
                            </a:solidFill>
                            <a:highlight>
                              <a:srgbClr val="FFFF00"/>
                            </a:highlight>
                            <a:latin typeface="Cambria Math" panose="02040503050406030204" pitchFamily="18" charset="0"/>
                            <a:cs typeface="Arial" panose="020B0604020202020204" pitchFamily="34" charset="0"/>
                          </a:rPr>
                          <m:t>𝑟</m:t>
                        </m:r>
                        <m:r>
                          <a:rPr lang="en-US" kern="0">
                            <a:solidFill>
                              <a:srgbClr val="FF0000"/>
                            </a:solidFill>
                            <a:highlight>
                              <a:srgbClr val="FFFF00"/>
                            </a:highlight>
                            <a:latin typeface="Cambria Math" panose="02040503050406030204" pitchFamily="18" charset="0"/>
                            <a:cs typeface="Arial" panose="020B0604020202020204" pitchFamily="34" charset="0"/>
                          </a:rPr>
                          <m:t>, </m:t>
                        </m:r>
                        <m:r>
                          <a:rPr lang="en-US" i="1" kern="0">
                            <a:solidFill>
                              <a:srgbClr val="FF0000"/>
                            </a:solidFill>
                            <a:highlight>
                              <a:srgbClr val="FFFF00"/>
                            </a:highlight>
                            <a:latin typeface="Cambria Math" panose="02040503050406030204" pitchFamily="18" charset="0"/>
                            <a:cs typeface="Arial" panose="020B0604020202020204" pitchFamily="34" charset="0"/>
                          </a:rPr>
                          <m:t>𝑡</m:t>
                        </m:r>
                        <m:r>
                          <a:rPr lang="en-US" b="0" i="1" kern="0" smtClean="0">
                            <a:solidFill>
                              <a:srgbClr val="FF0000"/>
                            </a:solidFill>
                            <a:highlight>
                              <a:srgbClr val="FFFF00"/>
                            </a:highlight>
                            <a:latin typeface="Cambria Math" panose="02040503050406030204" pitchFamily="18" charset="0"/>
                            <a:cs typeface="Arial" panose="020B0604020202020204" pitchFamily="34" charset="0"/>
                          </a:rPr>
                          <m:t>′</m:t>
                        </m:r>
                      </m:e>
                    </m:d>
                  </m:oMath>
                </a14:m>
                <a:r>
                  <a:rPr lang="en-US" altLang="zh-CN" dirty="0">
                    <a:solidFill>
                      <a:srgbClr val="FF0000"/>
                    </a:solidFill>
                    <a:highlight>
                      <a:srgbClr val="FFFF00"/>
                    </a:highlight>
                  </a:rPr>
                  <a:t>,</a:t>
                </a:r>
                <a:r>
                  <a:rPr lang="zh-CN" altLang="en-US" dirty="0">
                    <a:solidFill>
                      <a:srgbClr val="FF0000"/>
                    </a:solidFill>
                    <a:highlight>
                      <a:srgbClr val="FFFF00"/>
                    </a:highlight>
                  </a:rPr>
                  <a:t> </a:t>
                </a:r>
                <a14:m>
                  <m:oMath xmlns:m="http://schemas.openxmlformats.org/officeDocument/2006/math">
                    <m:d>
                      <m:dPr>
                        <m:ctrlPr>
                          <a:rPr lang="en-US" i="1" kern="0">
                            <a:solidFill>
                              <a:srgbClr val="FF0000"/>
                            </a:solidFill>
                            <a:latin typeface="Cambria Math" panose="02040503050406030204" pitchFamily="18" charset="0"/>
                            <a:cs typeface="Arial" panose="020B0604020202020204" pitchFamily="34" charset="0"/>
                          </a:rPr>
                        </m:ctrlPr>
                      </m:dPr>
                      <m:e>
                        <m:r>
                          <a:rPr lang="en-US" i="1" kern="0">
                            <a:solidFill>
                              <a:srgbClr val="FF0000"/>
                            </a:solidFill>
                            <a:latin typeface="Cambria Math" panose="02040503050406030204" pitchFamily="18" charset="0"/>
                            <a:cs typeface="Arial" panose="020B0604020202020204" pitchFamily="34" charset="0"/>
                          </a:rPr>
                          <m:t>h</m:t>
                        </m:r>
                        <m:r>
                          <a:rPr lang="en-US" b="0" i="1" kern="0" smtClean="0">
                            <a:solidFill>
                              <a:srgbClr val="FF0000"/>
                            </a:solidFill>
                            <a:latin typeface="Cambria Math" panose="02040503050406030204" pitchFamily="18" charset="0"/>
                            <a:cs typeface="Arial" panose="020B0604020202020204" pitchFamily="34" charset="0"/>
                          </a:rPr>
                          <m:t>′</m:t>
                        </m:r>
                        <m:r>
                          <a:rPr lang="en-US" kern="0">
                            <a:solidFill>
                              <a:srgbClr val="FF0000"/>
                            </a:solidFill>
                            <a:latin typeface="Cambria Math" panose="02040503050406030204" pitchFamily="18" charset="0"/>
                            <a:cs typeface="Arial" panose="020B0604020202020204" pitchFamily="34" charset="0"/>
                          </a:rPr>
                          <m:t>,</m:t>
                        </m:r>
                        <m:r>
                          <a:rPr lang="en-US" i="1" kern="0">
                            <a:solidFill>
                              <a:srgbClr val="FF0000"/>
                            </a:solidFill>
                            <a:latin typeface="Cambria Math" panose="02040503050406030204" pitchFamily="18" charset="0"/>
                            <a:cs typeface="Arial" panose="020B0604020202020204" pitchFamily="34" charset="0"/>
                          </a:rPr>
                          <m:t>𝑟</m:t>
                        </m:r>
                        <m:r>
                          <a:rPr lang="en-US" kern="0">
                            <a:solidFill>
                              <a:srgbClr val="FF0000"/>
                            </a:solidFill>
                            <a:latin typeface="Cambria Math" panose="02040503050406030204" pitchFamily="18" charset="0"/>
                            <a:cs typeface="Arial" panose="020B0604020202020204" pitchFamily="34" charset="0"/>
                          </a:rPr>
                          <m:t>, </m:t>
                        </m:r>
                        <m:r>
                          <a:rPr lang="en-US" i="1" kern="0">
                            <a:solidFill>
                              <a:srgbClr val="FF0000"/>
                            </a:solidFill>
                            <a:latin typeface="Cambria Math" panose="02040503050406030204" pitchFamily="18" charset="0"/>
                            <a:cs typeface="Arial" panose="020B0604020202020204" pitchFamily="34" charset="0"/>
                          </a:rPr>
                          <m:t>𝑡</m:t>
                        </m:r>
                        <m:r>
                          <a:rPr lang="en-US" b="0" i="1" kern="0" smtClean="0">
                            <a:solidFill>
                              <a:srgbClr val="FF0000"/>
                            </a:solidFill>
                            <a:latin typeface="Cambria Math" panose="02040503050406030204" pitchFamily="18" charset="0"/>
                            <a:cs typeface="Arial" panose="020B0604020202020204" pitchFamily="34" charset="0"/>
                          </a:rPr>
                          <m:t>′</m:t>
                        </m:r>
                      </m:e>
                    </m:d>
                  </m:oMath>
                </a14:m>
                <a:endParaRPr lang="en-US" dirty="0">
                  <a:solidFill>
                    <a:srgbClr val="FF0000"/>
                  </a:solidFill>
                  <a:highlight>
                    <a:srgbClr val="FFFF00"/>
                  </a:highlight>
                </a:endParaRPr>
              </a:p>
              <a:p>
                <a:endParaRPr lang="en-US" dirty="0"/>
              </a:p>
            </p:txBody>
          </p:sp>
        </mc:Choice>
        <mc:Fallback xmlns="">
          <p:sp>
            <p:nvSpPr>
              <p:cNvPr id="6" name="TextBox 5">
                <a:extLst>
                  <a:ext uri="{FF2B5EF4-FFF2-40B4-BE49-F238E27FC236}">
                    <a16:creationId xmlns:a16="http://schemas.microsoft.com/office/drawing/2014/main" id="{2959E5DF-878E-A654-A184-B6E2AA0A2C30}"/>
                  </a:ext>
                </a:extLst>
              </p:cNvPr>
              <p:cNvSpPr txBox="1">
                <a:spLocks noRot="1" noChangeAspect="1" noMove="1" noResize="1" noEditPoints="1" noAdjustHandles="1" noChangeArrowheads="1" noChangeShapeType="1" noTextEdit="1"/>
              </p:cNvSpPr>
              <p:nvPr/>
            </p:nvSpPr>
            <p:spPr>
              <a:xfrm>
                <a:off x="7016436" y="3202546"/>
                <a:ext cx="5095553" cy="2677656"/>
              </a:xfrm>
              <a:prstGeom prst="rect">
                <a:avLst/>
              </a:prstGeom>
              <a:blipFill>
                <a:blip r:embed="rId4"/>
                <a:stretch>
                  <a:fillRect l="-1990" t="-18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DEF39C9A-233A-6745-C451-81B9D1AC1DA9}"/>
                  </a:ext>
                </a:extLst>
              </p:cNvPr>
              <p:cNvSpPr txBox="1"/>
              <p:nvPr/>
            </p:nvSpPr>
            <p:spPr>
              <a:xfrm>
                <a:off x="9198098" y="3571879"/>
                <a:ext cx="5095553" cy="1200329"/>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r>
                      <a:rPr lang="en-US" altLang="zh-CN" b="1" i="0" smtClean="0">
                        <a:solidFill>
                          <a:srgbClr val="FF0000"/>
                        </a:solidFill>
                        <a:highlight>
                          <a:srgbClr val="FFFF00"/>
                        </a:highlight>
                        <a:latin typeface="Cambria Math" panose="02040503050406030204" pitchFamily="18" charset="0"/>
                      </a:rPr>
                      <m:t>𝐡</m:t>
                    </m:r>
                  </m:oMath>
                </a14:m>
                <a:r>
                  <a:rPr lang="en-US" altLang="zh-CN" dirty="0">
                    <a:solidFill>
                      <a:srgbClr val="FF0000"/>
                    </a:solidFill>
                    <a:highlight>
                      <a:srgbClr val="FFFF00"/>
                    </a:highlight>
                  </a:rPr>
                  <a:t>:</a:t>
                </a:r>
                <a:r>
                  <a:rPr lang="zh-CN" altLang="en-US" dirty="0">
                    <a:solidFill>
                      <a:srgbClr val="FF0000"/>
                    </a:solidFill>
                    <a:highlight>
                      <a:srgbClr val="FFFF00"/>
                    </a:highlight>
                  </a:rPr>
                  <a:t> </a:t>
                </a:r>
                <a:r>
                  <a:rPr lang="en-US" altLang="zh-CN" dirty="0">
                    <a:solidFill>
                      <a:srgbClr val="FF0000"/>
                    </a:solidFill>
                    <a:highlight>
                      <a:srgbClr val="FFFF00"/>
                    </a:highlight>
                  </a:rPr>
                  <a:t>head entity embedding </a:t>
                </a:r>
              </a:p>
              <a:p>
                <a:pPr marL="285750" indent="-285750">
                  <a:buFont typeface="Arial" panose="020B0604020202020204" pitchFamily="34" charset="0"/>
                  <a:buChar char="•"/>
                </a:pPr>
                <a14:m>
                  <m:oMath xmlns:m="http://schemas.openxmlformats.org/officeDocument/2006/math">
                    <m:r>
                      <a:rPr lang="en-US" altLang="zh-CN" b="1" i="0" smtClean="0">
                        <a:solidFill>
                          <a:srgbClr val="FF0000"/>
                        </a:solidFill>
                        <a:highlight>
                          <a:srgbClr val="FFFF00"/>
                        </a:highlight>
                        <a:latin typeface="Cambria Math" panose="02040503050406030204" pitchFamily="18" charset="0"/>
                      </a:rPr>
                      <m:t>𝐫</m:t>
                    </m:r>
                    <m:r>
                      <a:rPr lang="en-US" altLang="zh-CN" b="1" i="1" smtClean="0">
                        <a:solidFill>
                          <a:srgbClr val="FF0000"/>
                        </a:solidFill>
                        <a:highlight>
                          <a:srgbClr val="FFFF00"/>
                        </a:highlight>
                        <a:latin typeface="Cambria Math" panose="02040503050406030204" pitchFamily="18" charset="0"/>
                      </a:rPr>
                      <m:t> </m:t>
                    </m:r>
                  </m:oMath>
                </a14:m>
                <a:r>
                  <a:rPr lang="en-US" altLang="zh-CN" i="1" dirty="0">
                    <a:solidFill>
                      <a:srgbClr val="FF0000"/>
                    </a:solidFill>
                    <a:highlight>
                      <a:srgbClr val="FFFF00"/>
                    </a:highlight>
                  </a:rPr>
                  <a:t>: relation embedding</a:t>
                </a:r>
              </a:p>
              <a:p>
                <a:pPr marL="285750" indent="-285750">
                  <a:buFont typeface="Arial" panose="020B0604020202020204" pitchFamily="34" charset="0"/>
                  <a:buChar char="•"/>
                </a:pPr>
                <a14:m>
                  <m:oMath xmlns:m="http://schemas.openxmlformats.org/officeDocument/2006/math">
                    <m:r>
                      <a:rPr lang="en-US" altLang="zh-CN" b="1" i="0" smtClean="0">
                        <a:solidFill>
                          <a:srgbClr val="FF0000"/>
                        </a:solidFill>
                        <a:highlight>
                          <a:srgbClr val="FFFF00"/>
                        </a:highlight>
                        <a:latin typeface="Cambria Math" panose="02040503050406030204" pitchFamily="18" charset="0"/>
                      </a:rPr>
                      <m:t>𝐭</m:t>
                    </m:r>
                  </m:oMath>
                </a14:m>
                <a:r>
                  <a:rPr lang="en-US" altLang="zh-CN" dirty="0">
                    <a:solidFill>
                      <a:srgbClr val="FF0000"/>
                    </a:solidFill>
                    <a:highlight>
                      <a:srgbClr val="FFFF00"/>
                    </a:highlight>
                  </a:rPr>
                  <a:t>:</a:t>
                </a:r>
                <a:r>
                  <a:rPr lang="zh-CN" altLang="en-US" dirty="0">
                    <a:solidFill>
                      <a:srgbClr val="FF0000"/>
                    </a:solidFill>
                    <a:highlight>
                      <a:srgbClr val="FFFF00"/>
                    </a:highlight>
                  </a:rPr>
                  <a:t> </a:t>
                </a:r>
                <a:r>
                  <a:rPr lang="en-US" altLang="zh-CN" dirty="0">
                    <a:solidFill>
                      <a:srgbClr val="FF0000"/>
                    </a:solidFill>
                    <a:highlight>
                      <a:srgbClr val="FFFF00"/>
                    </a:highlight>
                  </a:rPr>
                  <a:t>tail entity embedding</a:t>
                </a:r>
              </a:p>
              <a:p>
                <a:endParaRPr lang="en-US" dirty="0"/>
              </a:p>
            </p:txBody>
          </p:sp>
        </mc:Choice>
        <mc:Fallback xmlns="">
          <p:sp>
            <p:nvSpPr>
              <p:cNvPr id="8" name="TextBox 7">
                <a:extLst>
                  <a:ext uri="{FF2B5EF4-FFF2-40B4-BE49-F238E27FC236}">
                    <a16:creationId xmlns:a16="http://schemas.microsoft.com/office/drawing/2014/main" id="{DEF39C9A-233A-6745-C451-81B9D1AC1DA9}"/>
                  </a:ext>
                </a:extLst>
              </p:cNvPr>
              <p:cNvSpPr txBox="1">
                <a:spLocks noRot="1" noChangeAspect="1" noMove="1" noResize="1" noEditPoints="1" noAdjustHandles="1" noChangeArrowheads="1" noChangeShapeType="1" noTextEdit="1"/>
              </p:cNvSpPr>
              <p:nvPr/>
            </p:nvSpPr>
            <p:spPr>
              <a:xfrm>
                <a:off x="9198098" y="3571879"/>
                <a:ext cx="5095553" cy="1200329"/>
              </a:xfrm>
              <a:prstGeom prst="rect">
                <a:avLst/>
              </a:prstGeom>
              <a:blipFill>
                <a:blip r:embed="rId5"/>
                <a:stretch>
                  <a:fillRect l="-837" t="-3046"/>
                </a:stretch>
              </a:blipFill>
            </p:spPr>
            <p:txBody>
              <a:bodyPr/>
              <a:lstStyle/>
              <a:p>
                <a:r>
                  <a:rPr lang="en-US">
                    <a:noFill/>
                  </a:rPr>
                  <a:t> </a:t>
                </a:r>
              </a:p>
            </p:txBody>
          </p:sp>
        </mc:Fallback>
      </mc:AlternateContent>
    </p:spTree>
    <p:extLst>
      <p:ext uri="{BB962C8B-B14F-4D97-AF65-F5344CB8AC3E}">
        <p14:creationId xmlns:p14="http://schemas.microsoft.com/office/powerpoint/2010/main" val="365993137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F7C3-B95E-74C1-DAE4-FFE2A392EB8D}"/>
              </a:ext>
            </a:extLst>
          </p:cNvPr>
          <p:cNvSpPr>
            <a:spLocks noGrp="1"/>
          </p:cNvSpPr>
          <p:nvPr>
            <p:ph type="title"/>
          </p:nvPr>
        </p:nvSpPr>
        <p:spPr>
          <a:xfrm>
            <a:off x="13724" y="274638"/>
            <a:ext cx="12058133" cy="1143000"/>
          </a:xfrm>
        </p:spPr>
        <p:txBody>
          <a:bodyPr>
            <a:normAutofit/>
          </a:bodyPr>
          <a:lstStyle/>
          <a:p>
            <a:pPr fontAlgn="base">
              <a:lnSpc>
                <a:spcPct val="100000"/>
              </a:lnSpc>
              <a:spcAft>
                <a:spcPct val="0"/>
              </a:spcAft>
            </a:pPr>
            <a:r>
              <a:rPr lang="en-US" sz="4000" b="1" kern="0" dirty="0">
                <a:solidFill>
                  <a:srgbClr val="11284B"/>
                </a:solidFill>
                <a:latin typeface="Arial"/>
                <a:cs typeface="Arial"/>
              </a:rPr>
              <a:t>Preliminary: Symmetric/Antisymmetric Relations</a:t>
            </a:r>
          </a:p>
        </p:txBody>
      </p:sp>
      <p:sp>
        <p:nvSpPr>
          <p:cNvPr id="3" name="Content Placeholder 2">
            <a:extLst>
              <a:ext uri="{FF2B5EF4-FFF2-40B4-BE49-F238E27FC236}">
                <a16:creationId xmlns:a16="http://schemas.microsoft.com/office/drawing/2014/main" id="{40A3CCE4-B162-1EC0-B420-2A33CBD10C4B}"/>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Symmetric/Antisymmetric Relations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Symmetric: </a:t>
            </a:r>
            <a:r>
              <a:rPr lang="en-US" sz="2000" kern="0" dirty="0">
                <a:solidFill>
                  <a:schemeClr val="tx1">
                    <a:lumMod val="95000"/>
                    <a:lumOff val="5000"/>
                  </a:schemeClr>
                </a:solidFill>
                <a:latin typeface="Arial" panose="020B0604020202020204" pitchFamily="34" charset="0"/>
                <a:cs typeface="Arial" panose="020B0604020202020204" pitchFamily="34" charset="0"/>
              </a:rPr>
              <a:t>e.g., Marriage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Antisymmetric: </a:t>
            </a:r>
            <a:r>
              <a:rPr lang="en-US" sz="2000" kern="0" dirty="0">
                <a:solidFill>
                  <a:schemeClr val="tx1">
                    <a:lumMod val="95000"/>
                    <a:lumOff val="5000"/>
                  </a:schemeClr>
                </a:solidFill>
                <a:latin typeface="Arial" panose="020B0604020202020204" pitchFamily="34" charset="0"/>
                <a:cs typeface="Arial" panose="020B0604020202020204" pitchFamily="34" charset="0"/>
              </a:rPr>
              <a:t>e.g., </a:t>
            </a:r>
            <a:r>
              <a:rPr lang="en-US" sz="2000" kern="0" dirty="0" err="1">
                <a:solidFill>
                  <a:schemeClr val="tx1">
                    <a:lumMod val="95000"/>
                    <a:lumOff val="5000"/>
                  </a:schemeClr>
                </a:solidFill>
                <a:latin typeface="Arial" panose="020B0604020202020204" pitchFamily="34" charset="0"/>
                <a:cs typeface="Arial" panose="020B0604020202020204" pitchFamily="34" charset="0"/>
              </a:rPr>
              <a:t>hasChild</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Formally:</a:t>
            </a:r>
          </a:p>
          <a:p>
            <a:endParaRPr lang="en-US" sz="2200" i="1" kern="0" dirty="0">
              <a:solidFill>
                <a:schemeClr val="tx1">
                  <a:lumMod val="95000"/>
                  <a:lumOff val="5000"/>
                </a:schemeClr>
              </a:solidFill>
              <a:latin typeface="Cambria Math" panose="02040503050406030204" pitchFamily="18" charset="0"/>
              <a:cs typeface="Arial" panose="020B0604020202020204" pitchFamily="34" charset="0"/>
            </a:endParaRPr>
          </a:p>
        </p:txBody>
      </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D9EEDA3A-B069-AB15-2C27-C80210A231FD}"/>
                  </a:ext>
                </a:extLst>
              </p:cNvPr>
              <p:cNvSpPr txBox="1"/>
              <p:nvPr/>
            </p:nvSpPr>
            <p:spPr>
              <a:xfrm>
                <a:off x="5351648" y="4023359"/>
                <a:ext cx="3147528" cy="430887"/>
              </a:xfrm>
              <a:prstGeom prst="rect">
                <a:avLst/>
              </a:prstGeom>
              <a:noFill/>
            </p:spPr>
            <p:txBody>
              <a:bodyPr wrap="none" lIns="0" tIns="0" rIns="0" bIns="0" rtlCol="0">
                <a:spAutoFit/>
              </a:bodyPr>
              <a:lstStyle/>
              <a:p>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d>
                      <m:d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e>
                    </m:d>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800" i="1" dirty="0"/>
                  <a:t> </a:t>
                </a:r>
                <a:r>
                  <a:rPr lang="en-US" sz="2800" dirty="0"/>
                  <a:t>if </a:t>
                </a:r>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p>
            </p:txBody>
          </p:sp>
        </mc:Choice>
        <mc:Fallback xmlns="">
          <p:sp>
            <p:nvSpPr>
              <p:cNvPr id="4" name="TextBox 3">
                <a:extLst>
                  <a:ext uri="{FF2B5EF4-FFF2-40B4-BE49-F238E27FC236}">
                    <a16:creationId xmlns:a16="http://schemas.microsoft.com/office/drawing/2014/main" id="{D9EEDA3A-B069-AB15-2C27-C80210A231FD}"/>
                  </a:ext>
                </a:extLst>
              </p:cNvPr>
              <p:cNvSpPr txBox="1">
                <a:spLocks noRot="1" noChangeAspect="1" noMove="1" noResize="1" noEditPoints="1" noAdjustHandles="1" noChangeArrowheads="1" noChangeShapeType="1" noTextEdit="1"/>
              </p:cNvSpPr>
              <p:nvPr/>
            </p:nvSpPr>
            <p:spPr>
              <a:xfrm>
                <a:off x="5351648" y="4023359"/>
                <a:ext cx="3147528" cy="430887"/>
              </a:xfrm>
              <a:prstGeom prst="rect">
                <a:avLst/>
              </a:prstGeom>
              <a:blipFill>
                <a:blip r:embed="rId3"/>
                <a:stretch>
                  <a:fillRect t="-23944" b="-492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3D25368-08ED-152C-E051-49C0C7D18A91}"/>
                  </a:ext>
                </a:extLst>
              </p:cNvPr>
              <p:cNvSpPr txBox="1"/>
              <p:nvPr/>
            </p:nvSpPr>
            <p:spPr>
              <a:xfrm>
                <a:off x="5351648" y="4663452"/>
                <a:ext cx="3275769" cy="430887"/>
              </a:xfrm>
              <a:prstGeom prst="rect">
                <a:avLst/>
              </a:prstGeom>
              <a:noFill/>
            </p:spPr>
            <p:txBody>
              <a:bodyPr wrap="none" lIns="0" tIns="0" rIns="0" bIns="0" rtlCol="0">
                <a:spAutoFit/>
              </a:bodyPr>
              <a:lstStyle/>
              <a:p>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d>
                      <m:d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e>
                    </m:d>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r>
                  <a:rPr lang="en-US" sz="2800" dirty="0"/>
                  <a:t>if </a:t>
                </a:r>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p>
            </p:txBody>
          </p:sp>
        </mc:Choice>
        <mc:Fallback xmlns="">
          <p:sp>
            <p:nvSpPr>
              <p:cNvPr id="5" name="TextBox 4">
                <a:extLst>
                  <a:ext uri="{FF2B5EF4-FFF2-40B4-BE49-F238E27FC236}">
                    <a16:creationId xmlns:a16="http://schemas.microsoft.com/office/drawing/2014/main" id="{D3D25368-08ED-152C-E051-49C0C7D18A91}"/>
                  </a:ext>
                </a:extLst>
              </p:cNvPr>
              <p:cNvSpPr txBox="1">
                <a:spLocks noRot="1" noChangeAspect="1" noMove="1" noResize="1" noEditPoints="1" noAdjustHandles="1" noChangeArrowheads="1" noChangeShapeType="1" noTextEdit="1"/>
              </p:cNvSpPr>
              <p:nvPr/>
            </p:nvSpPr>
            <p:spPr>
              <a:xfrm>
                <a:off x="5351648" y="4663452"/>
                <a:ext cx="3275769" cy="430887"/>
              </a:xfrm>
              <a:prstGeom prst="rect">
                <a:avLst/>
              </a:prstGeom>
              <a:blipFill>
                <a:blip r:embed="rId4"/>
                <a:stretch>
                  <a:fillRect t="-23944" b="-50704"/>
                </a:stretch>
              </a:blipFill>
            </p:spPr>
            <p:txBody>
              <a:bodyPr/>
              <a:lstStyle/>
              <a:p>
                <a:r>
                  <a:rPr lang="en-US">
                    <a:noFill/>
                  </a:rPr>
                  <a:t> </a:t>
                </a:r>
              </a:p>
            </p:txBody>
          </p:sp>
        </mc:Fallback>
      </mc:AlternateContent>
      <p:sp>
        <p:nvSpPr>
          <p:cNvPr id="6" name="Rectangle 5">
            <a:extLst>
              <a:ext uri="{FF2B5EF4-FFF2-40B4-BE49-F238E27FC236}">
                <a16:creationId xmlns:a16="http://schemas.microsoft.com/office/drawing/2014/main" id="{110AC32A-6DE4-AAC6-A7CD-D9FCBDC39DD4}"/>
              </a:ext>
            </a:extLst>
          </p:cNvPr>
          <p:cNvSpPr/>
          <p:nvPr/>
        </p:nvSpPr>
        <p:spPr>
          <a:xfrm>
            <a:off x="2632646" y="4023359"/>
            <a:ext cx="2061718" cy="461665"/>
          </a:xfrm>
          <a:prstGeom prst="rect">
            <a:avLst/>
          </a:prstGeom>
        </p:spPr>
        <p:txBody>
          <a:bodyPr wrap="none">
            <a:spAutoFit/>
          </a:bodyPr>
          <a:lstStyle/>
          <a:p>
            <a:r>
              <a:rPr lang="en-US" sz="2200" i="1" kern="0" dirty="0">
                <a:solidFill>
                  <a:schemeClr val="tx1">
                    <a:lumMod val="95000"/>
                    <a:lumOff val="5000"/>
                  </a:schemeClr>
                </a:solidFill>
                <a:latin typeface="Cambria Math" panose="02040503050406030204" pitchFamily="18" charset="0"/>
                <a:cs typeface="Arial" panose="020B0604020202020204" pitchFamily="34" charset="0"/>
              </a:rPr>
              <a:t>r </a:t>
            </a:r>
            <a:r>
              <a:rPr lang="en-US" sz="2400" dirty="0"/>
              <a:t>is </a:t>
            </a:r>
            <a:r>
              <a:rPr lang="en-US" sz="2400" b="1" dirty="0"/>
              <a:t>Symmetric</a:t>
            </a:r>
            <a:r>
              <a:rPr lang="en-US" sz="2400" dirty="0"/>
              <a:t>:</a:t>
            </a:r>
          </a:p>
        </p:txBody>
      </p:sp>
      <p:sp>
        <p:nvSpPr>
          <p:cNvPr id="7" name="Rectangle 6">
            <a:extLst>
              <a:ext uri="{FF2B5EF4-FFF2-40B4-BE49-F238E27FC236}">
                <a16:creationId xmlns:a16="http://schemas.microsoft.com/office/drawing/2014/main" id="{80FA2BFA-62F9-F08F-6A93-C8C803942F39}"/>
              </a:ext>
            </a:extLst>
          </p:cNvPr>
          <p:cNvSpPr/>
          <p:nvPr/>
        </p:nvSpPr>
        <p:spPr>
          <a:xfrm>
            <a:off x="2632646" y="4663452"/>
            <a:ext cx="2569871" cy="461665"/>
          </a:xfrm>
          <a:prstGeom prst="rect">
            <a:avLst/>
          </a:prstGeom>
        </p:spPr>
        <p:txBody>
          <a:bodyPr wrap="none">
            <a:spAutoFit/>
          </a:bodyPr>
          <a:lstStyle/>
          <a:p>
            <a:r>
              <a:rPr lang="en-US" sz="2200" i="1" kern="0" dirty="0">
                <a:solidFill>
                  <a:schemeClr val="tx1">
                    <a:lumMod val="95000"/>
                    <a:lumOff val="5000"/>
                  </a:schemeClr>
                </a:solidFill>
                <a:latin typeface="Cambria Math" panose="02040503050406030204" pitchFamily="18" charset="0"/>
                <a:cs typeface="Arial" panose="020B0604020202020204" pitchFamily="34" charset="0"/>
              </a:rPr>
              <a:t>r </a:t>
            </a:r>
            <a:r>
              <a:rPr lang="en-US" sz="2400" dirty="0"/>
              <a:t>is </a:t>
            </a:r>
            <a:r>
              <a:rPr lang="en-US" sz="2400" b="1" dirty="0"/>
              <a:t>Antisymmetric</a:t>
            </a:r>
            <a:r>
              <a:rPr lang="en-US" sz="2400" dirty="0"/>
              <a:t>:</a:t>
            </a:r>
          </a:p>
        </p:txBody>
      </p:sp>
      <p:sp>
        <p:nvSpPr>
          <p:cNvPr id="8" name="TextBox 7">
            <a:extLst>
              <a:ext uri="{FF2B5EF4-FFF2-40B4-BE49-F238E27FC236}">
                <a16:creationId xmlns:a16="http://schemas.microsoft.com/office/drawing/2014/main" id="{A7488AE9-8BD7-B297-B1E1-9DAD0BB138EC}"/>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T. </a:t>
            </a:r>
            <a:r>
              <a:rPr lang="en-US" sz="1050" dirty="0" err="1">
                <a:solidFill>
                  <a:schemeClr val="bg1"/>
                </a:solidFill>
              </a:rPr>
              <a:t>Trouillon</a:t>
            </a:r>
            <a:r>
              <a:rPr lang="en-US" sz="1050" dirty="0">
                <a:solidFill>
                  <a:schemeClr val="bg1"/>
                </a:solidFill>
              </a:rPr>
              <a:t>, J. </a:t>
            </a:r>
            <a:r>
              <a:rPr lang="en-US" sz="1050" dirty="0" err="1">
                <a:solidFill>
                  <a:schemeClr val="bg1"/>
                </a:solidFill>
              </a:rPr>
              <a:t>Welbl</a:t>
            </a:r>
            <a:r>
              <a:rPr lang="en-US" sz="1050" dirty="0">
                <a:solidFill>
                  <a:schemeClr val="bg1"/>
                </a:solidFill>
              </a:rPr>
              <a:t>, S. Riedel, E. </a:t>
            </a:r>
            <a:r>
              <a:rPr lang="en-US" sz="1050" dirty="0" err="1">
                <a:solidFill>
                  <a:schemeClr val="bg1"/>
                </a:solidFill>
              </a:rPr>
              <a:t>Gaussier</a:t>
            </a:r>
            <a:r>
              <a:rPr lang="en-US" sz="105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1050" dirty="0">
                <a:solidFill>
                  <a:schemeClr val="bg1"/>
                </a:solidFill>
              </a:rPr>
              <a:t>[2]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a:p>
            <a:pPr marL="171450" indent="-171450">
              <a:buFont typeface="Arial" panose="020B0604020202020204" pitchFamily="34" charset="0"/>
              <a:buChar char="•"/>
            </a:pPr>
            <a:r>
              <a:rPr lang="en-US" sz="1050" dirty="0">
                <a:solidFill>
                  <a:schemeClr val="bg1"/>
                </a:solidFill>
              </a:rPr>
              <a:t>[3] T. </a:t>
            </a:r>
            <a:r>
              <a:rPr lang="en-US" sz="1050" dirty="0" err="1">
                <a:solidFill>
                  <a:schemeClr val="bg1"/>
                </a:solidFill>
              </a:rPr>
              <a:t>Dettmers</a:t>
            </a:r>
            <a:r>
              <a:rPr lang="en-US" sz="1050" dirty="0">
                <a:solidFill>
                  <a:schemeClr val="bg1"/>
                </a:solidFill>
              </a:rPr>
              <a:t>, P. </a:t>
            </a:r>
            <a:r>
              <a:rPr lang="en-US" sz="1050" dirty="0" err="1">
                <a:solidFill>
                  <a:schemeClr val="bg1"/>
                </a:solidFill>
              </a:rPr>
              <a:t>Minervini</a:t>
            </a:r>
            <a:r>
              <a:rPr lang="en-US" sz="1050" dirty="0">
                <a:solidFill>
                  <a:schemeClr val="bg1"/>
                </a:solidFill>
              </a:rPr>
              <a:t>, P. </a:t>
            </a:r>
            <a:r>
              <a:rPr lang="en-US" sz="1050" dirty="0" err="1">
                <a:solidFill>
                  <a:schemeClr val="bg1"/>
                </a:solidFill>
              </a:rPr>
              <a:t>Stenetorp</a:t>
            </a:r>
            <a:r>
              <a:rPr lang="en-US" sz="1050" dirty="0">
                <a:solidFill>
                  <a:schemeClr val="bg1"/>
                </a:solidFill>
              </a:rPr>
              <a:t>, and S. Riedel. 2018. Convolutional 2D Knowledge Graph Embeddings (AAAI 18). </a:t>
            </a:r>
          </a:p>
        </p:txBody>
      </p:sp>
      <p:sp>
        <p:nvSpPr>
          <p:cNvPr id="9" name="Slide Number Placeholder 3">
            <a:extLst>
              <a:ext uri="{FF2B5EF4-FFF2-40B4-BE49-F238E27FC236}">
                <a16:creationId xmlns:a16="http://schemas.microsoft.com/office/drawing/2014/main" id="{AC911B52-0546-6D07-4F56-B14FEB201376}"/>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15</a:t>
            </a:fld>
            <a:endParaRPr lang="en-US" dirty="0"/>
          </a:p>
        </p:txBody>
      </p:sp>
    </p:spTree>
    <p:extLst>
      <p:ext uri="{BB962C8B-B14F-4D97-AF65-F5344CB8AC3E}">
        <p14:creationId xmlns:p14="http://schemas.microsoft.com/office/powerpoint/2010/main" val="3117585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F7C3-B95E-74C1-DAE4-FFE2A392EB8D}"/>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Preliminary: Inverse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A3CCE4-B162-1EC0-B420-2A33CBD10C4B}"/>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Inverse Relations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Hypernym and hyponym: </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Color is the hypernym (</a:t>
                </a:r>
                <a14:m>
                  <m:oMath xmlns:m="http://schemas.openxmlformats.org/officeDocument/2006/math">
                    <m:sSub>
                      <m:sSubPr>
                        <m:ctrlPr>
                          <a:rPr lang="en-US" sz="1600" i="1" kern="0" smtClean="0">
                            <a:solidFill>
                              <a:schemeClr val="tx1">
                                <a:lumMod val="95000"/>
                                <a:lumOff val="5000"/>
                              </a:schemeClr>
                            </a:solidFill>
                            <a:latin typeface="Cambria Math" panose="02040503050406030204" pitchFamily="18" charset="0"/>
                            <a:cs typeface="Arial" panose="020B0604020202020204" pitchFamily="34" charset="0"/>
                          </a:rPr>
                        </m:ctrlPr>
                      </m:sSubPr>
                      <m:e>
                        <m:r>
                          <a:rPr lang="en-US" sz="1600" b="0" i="1" kern="0" smtClean="0">
                            <a:solidFill>
                              <a:schemeClr val="tx1">
                                <a:lumMod val="95000"/>
                                <a:lumOff val="5000"/>
                              </a:schemeClr>
                            </a:solidFill>
                            <a:latin typeface="Cambria Math" panose="02040503050406030204" pitchFamily="18" charset="0"/>
                            <a:cs typeface="Arial" panose="020B0604020202020204" pitchFamily="34" charset="0"/>
                          </a:rPr>
                          <m:t>𝑟</m:t>
                        </m:r>
                      </m:e>
                      <m:sub>
                        <m:r>
                          <a:rPr lang="en-US" sz="1600" b="0" i="1" kern="0" smtClea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1600" kern="0" dirty="0">
                    <a:solidFill>
                      <a:schemeClr val="tx1">
                        <a:lumMod val="95000"/>
                        <a:lumOff val="5000"/>
                      </a:schemeClr>
                    </a:solidFill>
                    <a:latin typeface="Arial" panose="020B0604020202020204" pitchFamily="34" charset="0"/>
                    <a:cs typeface="Arial" panose="020B0604020202020204" pitchFamily="34" charset="0"/>
                  </a:rPr>
                  <a:t>) of blue, and blue is the hyponym (</a:t>
                </a:r>
                <a14:m>
                  <m:oMath xmlns:m="http://schemas.openxmlformats.org/officeDocument/2006/math">
                    <m:sSub>
                      <m:sSubPr>
                        <m:ctrlPr>
                          <a:rPr lang="en-US" sz="16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6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1600" b="0" i="1" kern="0" smtClea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1600" kern="0" dirty="0">
                    <a:solidFill>
                      <a:schemeClr val="tx1">
                        <a:lumMod val="95000"/>
                        <a:lumOff val="5000"/>
                      </a:schemeClr>
                    </a:solidFill>
                    <a:latin typeface="Arial" panose="020B0604020202020204" pitchFamily="34" charset="0"/>
                    <a:cs typeface="Arial" panose="020B0604020202020204" pitchFamily="34" charset="0"/>
                  </a:rPr>
                  <a:t>) of color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Hans" sz="2000" kern="0" dirty="0">
                    <a:solidFill>
                      <a:schemeClr val="tx1">
                        <a:lumMod val="95000"/>
                        <a:lumOff val="5000"/>
                      </a:schemeClr>
                    </a:solidFill>
                    <a:latin typeface="Arial" panose="020B0604020202020204" pitchFamily="34" charset="0"/>
                    <a:cs typeface="Arial" panose="020B0604020202020204" pitchFamily="34" charset="0"/>
                  </a:rPr>
                  <a:t>Husband</a:t>
                </a:r>
                <a:r>
                  <a:rPr lang="zh-Hans"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b="0" i="1" kern="0" smtClea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Hans" sz="2000" kern="0" dirty="0">
                    <a:solidFill>
                      <a:schemeClr val="tx1">
                        <a:lumMod val="95000"/>
                        <a:lumOff val="5000"/>
                      </a:schemeClr>
                    </a:solidFill>
                    <a:latin typeface="Arial" panose="020B0604020202020204" pitchFamily="34" charset="0"/>
                    <a:cs typeface="Arial" panose="020B0604020202020204" pitchFamily="34" charset="0"/>
                  </a:rPr>
                  <a:t>and</a:t>
                </a:r>
                <a:r>
                  <a:rPr lang="zh-Hans"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Hans" sz="2000" kern="0" dirty="0">
                    <a:solidFill>
                      <a:schemeClr val="tx1">
                        <a:lumMod val="95000"/>
                        <a:lumOff val="5000"/>
                      </a:schemeClr>
                    </a:solidFill>
                    <a:latin typeface="Arial" panose="020B0604020202020204" pitchFamily="34" charset="0"/>
                    <a:cs typeface="Arial" panose="020B0604020202020204" pitchFamily="34" charset="0"/>
                  </a:rPr>
                  <a:t>wife </a:t>
                </a:r>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b="0" i="1" kern="0" smtClea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Formally:</a:t>
                </a:r>
              </a:p>
            </p:txBody>
          </p:sp>
        </mc:Choice>
        <mc:Fallback xmlns="">
          <p:sp>
            <p:nvSpPr>
              <p:cNvPr id="3" name="Content Placeholder 2">
                <a:extLst>
                  <a:ext uri="{FF2B5EF4-FFF2-40B4-BE49-F238E27FC236}">
                    <a16:creationId xmlns:a16="http://schemas.microsoft.com/office/drawing/2014/main" id="{40A3CCE4-B162-1EC0-B420-2A33CBD10C4B}"/>
                  </a:ext>
                </a:extLst>
              </p:cNvPr>
              <p:cNvSpPr>
                <a:spLocks noGrp="1" noRot="1" noChangeAspect="1" noMove="1" noResize="1" noEditPoints="1" noAdjustHandles="1" noChangeArrowheads="1" noChangeShapeType="1" noTextEdit="1"/>
              </p:cNvSpPr>
              <p:nvPr>
                <p:ph idx="1"/>
              </p:nvPr>
            </p:nvSpPr>
            <p:spPr>
              <a:blipFill>
                <a:blip r:embed="rId3"/>
                <a:stretch>
                  <a:fillRect l="-881" t="-5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0C2B48D0-7F17-4053-3C60-E8796A8F9FAC}"/>
                  </a:ext>
                </a:extLst>
              </p:cNvPr>
              <p:cNvSpPr txBox="1"/>
              <p:nvPr/>
            </p:nvSpPr>
            <p:spPr>
              <a:xfrm>
                <a:off x="5755910" y="4023359"/>
                <a:ext cx="3308085" cy="430887"/>
              </a:xfrm>
              <a:prstGeom prst="rect">
                <a:avLst/>
              </a:prstGeom>
              <a:noFill/>
            </p:spPr>
            <p:txBody>
              <a:bodyPr wrap="none" lIns="0" tIns="0" rIns="0" bIns="0" rtlCol="0">
                <a:spAutoFit/>
              </a:bodyPr>
              <a:lstStyle/>
              <a:p>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2</m:t>
                        </m:r>
                      </m:sub>
                    </m:sSub>
                    <m:d>
                      <m:d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e>
                    </m:d>
                    <m:r>
                      <a:rPr lang="en-US" sz="2200" i="1"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1</m:t>
                        </m:r>
                      </m:sub>
                    </m:sSub>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r>
                  <a:rPr lang="en-US" sz="2800" dirty="0"/>
                  <a:t>if </a:t>
                </a:r>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p>
            </p:txBody>
          </p:sp>
        </mc:Choice>
        <mc:Fallback xmlns="">
          <p:sp>
            <p:nvSpPr>
              <p:cNvPr id="8" name="TextBox 7">
                <a:extLst>
                  <a:ext uri="{FF2B5EF4-FFF2-40B4-BE49-F238E27FC236}">
                    <a16:creationId xmlns:a16="http://schemas.microsoft.com/office/drawing/2014/main" id="{0C2B48D0-7F17-4053-3C60-E8796A8F9FAC}"/>
                  </a:ext>
                </a:extLst>
              </p:cNvPr>
              <p:cNvSpPr txBox="1">
                <a:spLocks noRot="1" noChangeAspect="1" noMove="1" noResize="1" noEditPoints="1" noAdjustHandles="1" noChangeArrowheads="1" noChangeShapeType="1" noTextEdit="1"/>
              </p:cNvSpPr>
              <p:nvPr/>
            </p:nvSpPr>
            <p:spPr>
              <a:xfrm>
                <a:off x="5755910" y="4023359"/>
                <a:ext cx="3308085" cy="430887"/>
              </a:xfrm>
              <a:prstGeom prst="rect">
                <a:avLst/>
              </a:prstGeom>
              <a:blipFill>
                <a:blip r:embed="rId4"/>
                <a:stretch>
                  <a:fillRect t="-23944" b="-4929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19C08620-7E11-C579-6774-928B3247B9D6}"/>
                  </a:ext>
                </a:extLst>
              </p:cNvPr>
              <p:cNvSpPr/>
              <p:nvPr/>
            </p:nvSpPr>
            <p:spPr>
              <a:xfrm>
                <a:off x="2001135" y="3656961"/>
                <a:ext cx="3502241" cy="830997"/>
              </a:xfrm>
              <a:prstGeom prst="rect">
                <a:avLst/>
              </a:prstGeom>
            </p:spPr>
            <p:txBody>
              <a:bodyPr wrap="none">
                <a:spAutoFit/>
              </a:bodyPr>
              <a:lstStyle/>
              <a:p>
                <a:endParaRPr lang="en-US" sz="2400" b="1" i="1" dirty="0">
                  <a:solidFill>
                    <a:srgbClr val="0000FF"/>
                  </a:solidFill>
                </a:endParaRPr>
              </a:p>
              <a:p>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r>
                  <a:rPr lang="en-US" sz="2400" b="1" dirty="0"/>
                  <a:t>is inverse to relation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rPr>
                          <m:t>𝑟</m:t>
                        </m:r>
                      </m:e>
                      <m:sub>
                        <m:r>
                          <a:rPr lang="en-US" sz="2400" b="0" i="1" smtClean="0">
                            <a:latin typeface="Cambria Math" panose="02040503050406030204" pitchFamily="18" charset="0"/>
                          </a:rPr>
                          <m:t>2</m:t>
                        </m:r>
                      </m:sub>
                    </m:sSub>
                  </m:oMath>
                </a14:m>
                <a:r>
                  <a:rPr lang="en-US" sz="2400" b="1" dirty="0"/>
                  <a:t>:</a:t>
                </a:r>
              </a:p>
            </p:txBody>
          </p:sp>
        </mc:Choice>
        <mc:Fallback xmlns="">
          <p:sp>
            <p:nvSpPr>
              <p:cNvPr id="9" name="Rectangle 8">
                <a:extLst>
                  <a:ext uri="{FF2B5EF4-FFF2-40B4-BE49-F238E27FC236}">
                    <a16:creationId xmlns:a16="http://schemas.microsoft.com/office/drawing/2014/main" id="{19C08620-7E11-C579-6774-928B3247B9D6}"/>
                  </a:ext>
                </a:extLst>
              </p:cNvPr>
              <p:cNvSpPr>
                <a:spLocks noRot="1" noChangeAspect="1" noMove="1" noResize="1" noEditPoints="1" noAdjustHandles="1" noChangeArrowheads="1" noChangeShapeType="1" noTextEdit="1"/>
              </p:cNvSpPr>
              <p:nvPr/>
            </p:nvSpPr>
            <p:spPr>
              <a:xfrm>
                <a:off x="2001135" y="3656961"/>
                <a:ext cx="3502241" cy="830997"/>
              </a:xfrm>
              <a:prstGeom prst="rect">
                <a:avLst/>
              </a:prstGeom>
              <a:blipFill>
                <a:blip r:embed="rId5"/>
                <a:stretch>
                  <a:fillRect r="-1083" b="-15152"/>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7597B7E9-A139-C90D-A870-116CD45BAFEC}"/>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T. </a:t>
            </a:r>
            <a:r>
              <a:rPr lang="en-US" sz="1050" dirty="0" err="1">
                <a:solidFill>
                  <a:schemeClr val="bg1"/>
                </a:solidFill>
              </a:rPr>
              <a:t>Trouillon</a:t>
            </a:r>
            <a:r>
              <a:rPr lang="en-US" sz="1050" dirty="0">
                <a:solidFill>
                  <a:schemeClr val="bg1"/>
                </a:solidFill>
              </a:rPr>
              <a:t>, J. </a:t>
            </a:r>
            <a:r>
              <a:rPr lang="en-US" sz="1050" dirty="0" err="1">
                <a:solidFill>
                  <a:schemeClr val="bg1"/>
                </a:solidFill>
              </a:rPr>
              <a:t>Welbl</a:t>
            </a:r>
            <a:r>
              <a:rPr lang="en-US" sz="1050" dirty="0">
                <a:solidFill>
                  <a:schemeClr val="bg1"/>
                </a:solidFill>
              </a:rPr>
              <a:t>, S. Riedel, E. </a:t>
            </a:r>
            <a:r>
              <a:rPr lang="en-US" sz="1050" dirty="0" err="1">
                <a:solidFill>
                  <a:schemeClr val="bg1"/>
                </a:solidFill>
              </a:rPr>
              <a:t>Gaussier</a:t>
            </a:r>
            <a:r>
              <a:rPr lang="en-US" sz="105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1050" dirty="0">
                <a:solidFill>
                  <a:schemeClr val="bg1"/>
                </a:solidFill>
              </a:rPr>
              <a:t>[2]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a:p>
            <a:pPr marL="171450" indent="-171450">
              <a:buFont typeface="Arial" panose="020B0604020202020204" pitchFamily="34" charset="0"/>
              <a:buChar char="•"/>
            </a:pPr>
            <a:r>
              <a:rPr lang="en-US" sz="1050" dirty="0">
                <a:solidFill>
                  <a:schemeClr val="bg1"/>
                </a:solidFill>
              </a:rPr>
              <a:t>[3] T. </a:t>
            </a:r>
            <a:r>
              <a:rPr lang="en-US" sz="1050" dirty="0" err="1">
                <a:solidFill>
                  <a:schemeClr val="bg1"/>
                </a:solidFill>
              </a:rPr>
              <a:t>Dettmers</a:t>
            </a:r>
            <a:r>
              <a:rPr lang="en-US" sz="1050" dirty="0">
                <a:solidFill>
                  <a:schemeClr val="bg1"/>
                </a:solidFill>
              </a:rPr>
              <a:t>, P. </a:t>
            </a:r>
            <a:r>
              <a:rPr lang="en-US" sz="1050" dirty="0" err="1">
                <a:solidFill>
                  <a:schemeClr val="bg1"/>
                </a:solidFill>
              </a:rPr>
              <a:t>Minervini</a:t>
            </a:r>
            <a:r>
              <a:rPr lang="en-US" sz="1050" dirty="0">
                <a:solidFill>
                  <a:schemeClr val="bg1"/>
                </a:solidFill>
              </a:rPr>
              <a:t>, P. </a:t>
            </a:r>
            <a:r>
              <a:rPr lang="en-US" sz="1050" dirty="0" err="1">
                <a:solidFill>
                  <a:schemeClr val="bg1"/>
                </a:solidFill>
              </a:rPr>
              <a:t>Stenetorp</a:t>
            </a:r>
            <a:r>
              <a:rPr lang="en-US" sz="1050" dirty="0">
                <a:solidFill>
                  <a:schemeClr val="bg1"/>
                </a:solidFill>
              </a:rPr>
              <a:t>, and S. Riedel. 2018. Convolutional 2D Knowledge Graph Embeddings (AAAI 18). </a:t>
            </a:r>
          </a:p>
        </p:txBody>
      </p:sp>
      <p:sp>
        <p:nvSpPr>
          <p:cNvPr id="5" name="Slide Number Placeholder 3">
            <a:extLst>
              <a:ext uri="{FF2B5EF4-FFF2-40B4-BE49-F238E27FC236}">
                <a16:creationId xmlns:a16="http://schemas.microsoft.com/office/drawing/2014/main" id="{1417365B-7689-BF55-A63F-FF558104CACC}"/>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16</a:t>
            </a:fld>
            <a:endParaRPr lang="en-US" dirty="0"/>
          </a:p>
        </p:txBody>
      </p:sp>
    </p:spTree>
    <p:extLst>
      <p:ext uri="{BB962C8B-B14F-4D97-AF65-F5344CB8AC3E}">
        <p14:creationId xmlns:p14="http://schemas.microsoft.com/office/powerpoint/2010/main" val="20659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93F7C3-B95E-74C1-DAE4-FFE2A392EB8D}"/>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Preliminary: Composition Relations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0A3CCE4-B162-1EC0-B420-2A33CBD10C4B}"/>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Composition Relations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My mother’s husband is my father</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sz="2000" kern="0" dirty="0" err="1">
                    <a:solidFill>
                      <a:schemeClr val="tx1">
                        <a:lumMod val="95000"/>
                        <a:lumOff val="5000"/>
                      </a:schemeClr>
                    </a:solidFill>
                    <a:latin typeface="Arial" panose="020B0604020202020204" pitchFamily="34" charset="0"/>
                    <a:cs typeface="Arial" panose="020B0604020202020204" pitchFamily="34" charset="0"/>
                  </a:rPr>
                  <a:t>hasMother</a:t>
                </a:r>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hasHusband</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𝑟</m:t>
                        </m:r>
                      </m:e>
                      <m:sub>
                        <m:r>
                          <a:rPr lang="en-US" sz="2000" b="0" i="1" smtClean="0">
                            <a:latin typeface="Cambria Math" panose="02040503050406030204" pitchFamily="18" charset="0"/>
                          </a:rPr>
                          <m:t>3</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sz="2000" kern="0" dirty="0" err="1">
                    <a:solidFill>
                      <a:schemeClr val="tx1">
                        <a:lumMod val="95000"/>
                        <a:lumOff val="5000"/>
                      </a:schemeClr>
                    </a:solidFill>
                    <a:latin typeface="Arial" panose="020B0604020202020204" pitchFamily="34" charset="0"/>
                    <a:cs typeface="Arial" panose="020B0604020202020204" pitchFamily="34" charset="0"/>
                  </a:rPr>
                  <a:t>hasFather</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Formally:</a:t>
                </a:r>
              </a:p>
              <a:p>
                <a:endParaRPr lang="en-US" dirty="0"/>
              </a:p>
            </p:txBody>
          </p:sp>
        </mc:Choice>
        <mc:Fallback xmlns="">
          <p:sp>
            <p:nvSpPr>
              <p:cNvPr id="3" name="Content Placeholder 2">
                <a:extLst>
                  <a:ext uri="{FF2B5EF4-FFF2-40B4-BE49-F238E27FC236}">
                    <a16:creationId xmlns:a16="http://schemas.microsoft.com/office/drawing/2014/main" id="{40A3CCE4-B162-1EC0-B420-2A33CBD10C4B}"/>
                  </a:ext>
                </a:extLst>
              </p:cNvPr>
              <p:cNvSpPr>
                <a:spLocks noGrp="1" noRot="1" noChangeAspect="1" noMove="1" noResize="1" noEditPoints="1" noAdjustHandles="1" noChangeArrowheads="1" noChangeShapeType="1" noTextEdit="1"/>
              </p:cNvSpPr>
              <p:nvPr>
                <p:ph idx="1"/>
              </p:nvPr>
            </p:nvSpPr>
            <p:spPr>
              <a:blipFill>
                <a:blip r:embed="rId3"/>
                <a:stretch>
                  <a:fillRect l="-881" t="-5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DC54F4D-27D4-0159-6854-F97D4FABB2E3}"/>
                  </a:ext>
                </a:extLst>
              </p:cNvPr>
              <p:cNvSpPr txBox="1"/>
              <p:nvPr/>
            </p:nvSpPr>
            <p:spPr>
              <a:xfrm>
                <a:off x="3190595" y="4536487"/>
                <a:ext cx="4625562" cy="430887"/>
              </a:xfrm>
              <a:prstGeom prst="rect">
                <a:avLst/>
              </a:prstGeom>
              <a:noFill/>
            </p:spPr>
            <p:txBody>
              <a:bodyPr wrap="none" lIns="0" tIns="0" rIns="0" bIns="0" rtlCol="0">
                <a:spAutoFit/>
              </a:bodyPr>
              <a:lstStyle/>
              <a:p>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1</m:t>
                        </m:r>
                      </m:sub>
                    </m:sSub>
                    <m:d>
                      <m:d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e>
                    </m:d>
                    <m:r>
                      <a:rPr lang="en-US" sz="2200" i="1"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2</m:t>
                        </m:r>
                      </m:sub>
                    </m:sSub>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𝑧</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3</m:t>
                        </m:r>
                      </m:sub>
                    </m:sSub>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r>
                      <a:rPr lang="en-US" sz="2200" i="1" kern="0">
                        <a:solidFill>
                          <a:schemeClr val="tx1">
                            <a:lumMod val="95000"/>
                            <a:lumOff val="5000"/>
                          </a:schemeClr>
                        </a:solidFill>
                        <a:latin typeface="Cambria Math" panose="02040503050406030204" pitchFamily="18" charset="0"/>
                        <a:cs typeface="Arial" panose="020B0604020202020204" pitchFamily="34" charset="0"/>
                      </a:rPr>
                      <m:t>𝑧</m:t>
                    </m:r>
                    <m:r>
                      <a:rPr lang="en-US" sz="2200" i="1"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r>
                  <a:rPr lang="en-US" sz="2800" dirty="0"/>
                  <a:t>if </a:t>
                </a:r>
                <a14:m>
                  <m:oMath xmlns:m="http://schemas.openxmlformats.org/officeDocument/2006/math">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𝑥</m:t>
                    </m:r>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a:rPr lang="en-US" sz="2200" i="1" kern="0">
                        <a:solidFill>
                          <a:schemeClr val="tx1">
                            <a:lumMod val="95000"/>
                            <a:lumOff val="5000"/>
                          </a:schemeClr>
                        </a:solidFill>
                        <a:latin typeface="Cambria Math" panose="02040503050406030204" pitchFamily="18" charset="0"/>
                        <a:cs typeface="Arial" panose="020B0604020202020204" pitchFamily="34" charset="0"/>
                      </a:rPr>
                      <m:t>𝑦</m:t>
                    </m:r>
                    <m:r>
                      <a:rPr lang="en-US" sz="2200" i="1" kern="0">
                        <a:solidFill>
                          <a:schemeClr val="tx1">
                            <a:lumMod val="95000"/>
                            <a:lumOff val="5000"/>
                          </a:schemeClr>
                        </a:solidFill>
                        <a:latin typeface="Cambria Math" panose="02040503050406030204" pitchFamily="18" charset="0"/>
                        <a:cs typeface="Arial" panose="020B0604020202020204" pitchFamily="34" charset="0"/>
                      </a:rPr>
                      <m:t>, </m:t>
                    </m:r>
                    <m:r>
                      <m:rPr>
                        <m:sty m:val="p"/>
                      </m:rPr>
                      <a:rPr lang="en-US" sz="2200" i="1" kern="0">
                        <a:solidFill>
                          <a:schemeClr val="tx1">
                            <a:lumMod val="95000"/>
                            <a:lumOff val="5000"/>
                          </a:schemeClr>
                        </a:solidFill>
                        <a:latin typeface="Cambria Math" panose="02040503050406030204" pitchFamily="18" charset="0"/>
                        <a:cs typeface="Arial" panose="020B0604020202020204" pitchFamily="34" charset="0"/>
                      </a:rPr>
                      <m:t>z</m:t>
                    </m:r>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p>
            </p:txBody>
          </p:sp>
        </mc:Choice>
        <mc:Fallback xmlns="">
          <p:sp>
            <p:nvSpPr>
              <p:cNvPr id="4" name="TextBox 3">
                <a:extLst>
                  <a:ext uri="{FF2B5EF4-FFF2-40B4-BE49-F238E27FC236}">
                    <a16:creationId xmlns:a16="http://schemas.microsoft.com/office/drawing/2014/main" id="{6DC54F4D-27D4-0159-6854-F97D4FABB2E3}"/>
                  </a:ext>
                </a:extLst>
              </p:cNvPr>
              <p:cNvSpPr txBox="1">
                <a:spLocks noRot="1" noChangeAspect="1" noMove="1" noResize="1" noEditPoints="1" noAdjustHandles="1" noChangeArrowheads="1" noChangeShapeType="1" noTextEdit="1"/>
              </p:cNvSpPr>
              <p:nvPr/>
            </p:nvSpPr>
            <p:spPr>
              <a:xfrm>
                <a:off x="3190595" y="4536487"/>
                <a:ext cx="4625562" cy="430887"/>
              </a:xfrm>
              <a:prstGeom prst="rect">
                <a:avLst/>
              </a:prstGeom>
              <a:blipFill>
                <a:blip r:embed="rId4"/>
                <a:stretch>
                  <a:fillRect l="-1644" t="-25714" b="-4571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1D4D7E0-14A0-8037-0270-C3C19582ABE1}"/>
                  </a:ext>
                </a:extLst>
              </p:cNvPr>
              <p:cNvSpPr/>
              <p:nvPr/>
            </p:nvSpPr>
            <p:spPr>
              <a:xfrm>
                <a:off x="1010499" y="3572249"/>
                <a:ext cx="6815339" cy="830997"/>
              </a:xfrm>
              <a:prstGeom prst="rect">
                <a:avLst/>
              </a:prstGeom>
            </p:spPr>
            <p:txBody>
              <a:bodyPr wrap="square">
                <a:spAutoFit/>
              </a:bodyPr>
              <a:lstStyle/>
              <a:p>
                <a:pPr algn="ctr"/>
                <a:endParaRPr lang="en-US" sz="2400" b="1" i="1" dirty="0">
                  <a:solidFill>
                    <a:srgbClr val="0000FF"/>
                  </a:solidFill>
                </a:endParaRPr>
              </a:p>
              <a:p>
                <a:pPr algn="ctr"/>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3</m:t>
                        </m:r>
                      </m:sub>
                    </m:sSub>
                  </m:oMath>
                </a14:m>
                <a:r>
                  <a:rPr lang="en-US" sz="2200" i="1" kern="0" dirty="0">
                    <a:solidFill>
                      <a:schemeClr val="tx1">
                        <a:lumMod val="95000"/>
                        <a:lumOff val="5000"/>
                      </a:schemeClr>
                    </a:solidFill>
                    <a:latin typeface="Cambria Math" panose="02040503050406030204" pitchFamily="18" charset="0"/>
                    <a:cs typeface="Arial" panose="020B0604020202020204" pitchFamily="34" charset="0"/>
                  </a:rPr>
                  <a:t> </a:t>
                </a:r>
                <a:r>
                  <a:rPr lang="en-US" sz="2400" dirty="0"/>
                  <a:t>is</a:t>
                </a:r>
                <a:r>
                  <a:rPr lang="en-US" sz="2400" b="1" dirty="0"/>
                  <a:t> </a:t>
                </a:r>
                <a:r>
                  <a:rPr lang="en-US" altLang="zh-Hans" sz="2400" dirty="0"/>
                  <a:t>a</a:t>
                </a:r>
                <a:r>
                  <a:rPr lang="zh-Hans" altLang="en-US" sz="2400" b="1" dirty="0"/>
                  <a:t> </a:t>
                </a:r>
                <a:r>
                  <a:rPr lang="en-US" altLang="zh-Hans" sz="2400" b="1" dirty="0"/>
                  <a:t>composition</a:t>
                </a:r>
                <a:r>
                  <a:rPr lang="en-US" sz="2400" b="1" dirty="0"/>
                  <a:t> </a:t>
                </a:r>
                <a:r>
                  <a:rPr lang="en-US" sz="2400" dirty="0"/>
                  <a:t>of</a:t>
                </a:r>
                <a:r>
                  <a:rPr lang="en-US" sz="2400" b="1" dirty="0"/>
                  <a:t> </a:t>
                </a:r>
                <a:r>
                  <a:rPr lang="en-US" sz="2400" dirty="0"/>
                  <a:t>relation</a:t>
                </a:r>
                <a:r>
                  <a:rPr lang="en-US" sz="2400" b="1" dirty="0"/>
                  <a:t> </a:t>
                </a:r>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dirty="0"/>
                  <a:t>and</a:t>
                </a:r>
                <a:r>
                  <a:rPr lang="en-US" sz="2400" b="1" dirty="0">
                    <a:solidFill>
                      <a:srgbClr val="0000FF"/>
                    </a:solidFill>
                  </a:rPr>
                  <a:t> </a:t>
                </a:r>
                <a:r>
                  <a:rPr lang="en-US" sz="2400" dirty="0"/>
                  <a:t>relation</a:t>
                </a:r>
                <a:r>
                  <a:rPr lang="en-US" sz="2400" b="1" dirty="0">
                    <a:solidFill>
                      <a:srgbClr val="0000FF"/>
                    </a:solidFill>
                  </a:rPr>
                  <a:t> </a:t>
                </a:r>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i="1"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200" i="1" ker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200" kern="0" dirty="0">
                    <a:solidFill>
                      <a:schemeClr val="tx1">
                        <a:lumMod val="95000"/>
                        <a:lumOff val="5000"/>
                      </a:schemeClr>
                    </a:solidFill>
                    <a:latin typeface="Cambria Math" panose="02040503050406030204" pitchFamily="18" charset="0"/>
                    <a:cs typeface="Arial" panose="020B0604020202020204" pitchFamily="34" charset="0"/>
                  </a:rPr>
                  <a:t>:</a:t>
                </a:r>
              </a:p>
            </p:txBody>
          </p:sp>
        </mc:Choice>
        <mc:Fallback xmlns="">
          <p:sp>
            <p:nvSpPr>
              <p:cNvPr id="5" name="Rectangle 4">
                <a:extLst>
                  <a:ext uri="{FF2B5EF4-FFF2-40B4-BE49-F238E27FC236}">
                    <a16:creationId xmlns:a16="http://schemas.microsoft.com/office/drawing/2014/main" id="{91D4D7E0-14A0-8037-0270-C3C19582ABE1}"/>
                  </a:ext>
                </a:extLst>
              </p:cNvPr>
              <p:cNvSpPr>
                <a:spLocks noRot="1" noChangeAspect="1" noMove="1" noResize="1" noEditPoints="1" noAdjustHandles="1" noChangeArrowheads="1" noChangeShapeType="1" noTextEdit="1"/>
              </p:cNvSpPr>
              <p:nvPr/>
            </p:nvSpPr>
            <p:spPr>
              <a:xfrm>
                <a:off x="1010499" y="3572249"/>
                <a:ext cx="6815339" cy="830997"/>
              </a:xfrm>
              <a:prstGeom prst="rect">
                <a:avLst/>
              </a:prstGeom>
              <a:blipFill>
                <a:blip r:embed="rId5"/>
                <a:stretch>
                  <a:fillRect b="-15152"/>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CA332972-1612-BD5F-0DBD-4F06A8568234}"/>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T. </a:t>
            </a:r>
            <a:r>
              <a:rPr lang="en-US" sz="1050" dirty="0" err="1">
                <a:solidFill>
                  <a:schemeClr val="bg1"/>
                </a:solidFill>
              </a:rPr>
              <a:t>Trouillon</a:t>
            </a:r>
            <a:r>
              <a:rPr lang="en-US" sz="1050" dirty="0">
                <a:solidFill>
                  <a:schemeClr val="bg1"/>
                </a:solidFill>
              </a:rPr>
              <a:t>, J. </a:t>
            </a:r>
            <a:r>
              <a:rPr lang="en-US" sz="1050" dirty="0" err="1">
                <a:solidFill>
                  <a:schemeClr val="bg1"/>
                </a:solidFill>
              </a:rPr>
              <a:t>Welbl</a:t>
            </a:r>
            <a:r>
              <a:rPr lang="en-US" sz="1050" dirty="0">
                <a:solidFill>
                  <a:schemeClr val="bg1"/>
                </a:solidFill>
              </a:rPr>
              <a:t>, S. Riedel, E. </a:t>
            </a:r>
            <a:r>
              <a:rPr lang="en-US" sz="1050" dirty="0" err="1">
                <a:solidFill>
                  <a:schemeClr val="bg1"/>
                </a:solidFill>
              </a:rPr>
              <a:t>Gaussier</a:t>
            </a:r>
            <a:r>
              <a:rPr lang="en-US" sz="105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1050" dirty="0">
                <a:solidFill>
                  <a:schemeClr val="bg1"/>
                </a:solidFill>
              </a:rPr>
              <a:t>[2]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a:p>
            <a:pPr marL="171450" indent="-171450">
              <a:buFont typeface="Arial" panose="020B0604020202020204" pitchFamily="34" charset="0"/>
              <a:buChar char="•"/>
            </a:pPr>
            <a:r>
              <a:rPr lang="en-US" sz="1050" dirty="0">
                <a:solidFill>
                  <a:schemeClr val="bg1"/>
                </a:solidFill>
              </a:rPr>
              <a:t>[3] T. </a:t>
            </a:r>
            <a:r>
              <a:rPr lang="en-US" sz="1050" dirty="0" err="1">
                <a:solidFill>
                  <a:schemeClr val="bg1"/>
                </a:solidFill>
              </a:rPr>
              <a:t>Dettmers</a:t>
            </a:r>
            <a:r>
              <a:rPr lang="en-US" sz="1050" dirty="0">
                <a:solidFill>
                  <a:schemeClr val="bg1"/>
                </a:solidFill>
              </a:rPr>
              <a:t>, P. </a:t>
            </a:r>
            <a:r>
              <a:rPr lang="en-US" sz="1050" dirty="0" err="1">
                <a:solidFill>
                  <a:schemeClr val="bg1"/>
                </a:solidFill>
              </a:rPr>
              <a:t>Minervini</a:t>
            </a:r>
            <a:r>
              <a:rPr lang="en-US" sz="1050" dirty="0">
                <a:solidFill>
                  <a:schemeClr val="bg1"/>
                </a:solidFill>
              </a:rPr>
              <a:t>, P. </a:t>
            </a:r>
            <a:r>
              <a:rPr lang="en-US" sz="1050" dirty="0" err="1">
                <a:solidFill>
                  <a:schemeClr val="bg1"/>
                </a:solidFill>
              </a:rPr>
              <a:t>Stenetorp</a:t>
            </a:r>
            <a:r>
              <a:rPr lang="en-US" sz="1050" dirty="0">
                <a:solidFill>
                  <a:schemeClr val="bg1"/>
                </a:solidFill>
              </a:rPr>
              <a:t>, and S. Riedel. 2018. Convolutional 2D Knowledge Graph Embeddings (AAAI 18). </a:t>
            </a:r>
          </a:p>
        </p:txBody>
      </p:sp>
      <p:sp>
        <p:nvSpPr>
          <p:cNvPr id="7" name="Slide Number Placeholder 3">
            <a:extLst>
              <a:ext uri="{FF2B5EF4-FFF2-40B4-BE49-F238E27FC236}">
                <a16:creationId xmlns:a16="http://schemas.microsoft.com/office/drawing/2014/main" id="{378146A0-1CF3-1F30-E762-9F392A1BF49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17</a:t>
            </a:fld>
            <a:endParaRPr lang="en-US" dirty="0"/>
          </a:p>
        </p:txBody>
      </p:sp>
    </p:spTree>
    <p:extLst>
      <p:ext uri="{BB962C8B-B14F-4D97-AF65-F5344CB8AC3E}">
        <p14:creationId xmlns:p14="http://schemas.microsoft.com/office/powerpoint/2010/main" val="27780026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KG Embedding Method #1: </a:t>
            </a:r>
            <a:r>
              <a:rPr lang="en-US" altLang="zh-CN" sz="4000" b="1" kern="0" dirty="0" err="1">
                <a:solidFill>
                  <a:srgbClr val="11284B"/>
                </a:solidFill>
                <a:latin typeface="Arial"/>
                <a:cs typeface="Arial"/>
              </a:rPr>
              <a:t>TransE</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18</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854060"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Embedding space</a:t>
                </a:r>
                <a:r>
                  <a:rPr lang="en-US" sz="2400" kern="0" dirty="0">
                    <a:solidFill>
                      <a:schemeClr val="tx1">
                        <a:lumMod val="95000"/>
                        <a:lumOff val="5000"/>
                      </a:schemeClr>
                    </a:solidFill>
                    <a:latin typeface="Arial" panose="020B0604020202020204" pitchFamily="34" charset="0"/>
                    <a:cs typeface="Arial" panose="020B0604020202020204" pitchFamily="34" charset="0"/>
                  </a:rPr>
                  <a:t>: Each entity and relation as a low-dimensional vector in </a:t>
                </a:r>
                <a14:m>
                  <m:oMath xmlns:m="http://schemas.openxmlformats.org/officeDocument/2006/math">
                    <m:sSup>
                      <m:sSupPr>
                        <m:ctrlPr>
                          <a:rPr lang="en-US" sz="2400" i="1" kern="0" smtClean="0">
                            <a:solidFill>
                              <a:srgbClr val="FF0000"/>
                            </a:solidFill>
                            <a:latin typeface="Cambria Math" panose="02040503050406030204" pitchFamily="18" charset="0"/>
                            <a:cs typeface="Arial" panose="020B0604020202020204" pitchFamily="34" charset="0"/>
                          </a:rPr>
                        </m:ctrlPr>
                      </m:sSupPr>
                      <m:e>
                        <m:r>
                          <a:rPr lang="en-US" sz="2400" b="0" i="1" kern="0" smtClean="0">
                            <a:solidFill>
                              <a:srgbClr val="FF0000"/>
                            </a:solidFill>
                            <a:latin typeface="Cambria Math" panose="02040503050406030204" pitchFamily="18" charset="0"/>
                            <a:cs typeface="Arial" panose="020B0604020202020204" pitchFamily="34" charset="0"/>
                          </a:rPr>
                          <m:t>𝑅</m:t>
                        </m:r>
                      </m:e>
                      <m:sup>
                        <m:r>
                          <a:rPr lang="en-US" sz="2400" b="0" i="1" kern="0" smtClean="0">
                            <a:solidFill>
                              <a:srgbClr val="FF0000"/>
                            </a:solidFill>
                            <a:latin typeface="Cambria Math" panose="02040503050406030204" pitchFamily="18" charset="0"/>
                            <a:cs typeface="Arial" panose="020B0604020202020204" pitchFamily="34" charset="0"/>
                          </a:rPr>
                          <m:t>𝑘</m:t>
                        </m:r>
                      </m:sup>
                    </m:sSup>
                  </m:oMath>
                </a14:m>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Key idea</a:t>
                </a:r>
                <a:r>
                  <a:rPr lang="en-US" sz="2400" kern="0" dirty="0">
                    <a:solidFill>
                      <a:schemeClr val="tx1">
                        <a:lumMod val="95000"/>
                        <a:lumOff val="5000"/>
                      </a:schemeClr>
                    </a:solidFill>
                    <a:latin typeface="Arial" panose="020B0604020202020204" pitchFamily="34" charset="0"/>
                    <a:cs typeface="Arial" panose="020B0604020202020204" pitchFamily="34" charset="0"/>
                  </a:rPr>
                  <a:t>: Relation </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𝑟</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as a translation from the head entity </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to the tail entity </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𝑡</m:t>
                    </m:r>
                  </m:oMath>
                </a14:m>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dirty="0">
                    <a:latin typeface="Cambria Math" panose="02040503050406030204" pitchFamily="18" charset="0"/>
                  </a:rPr>
                  <a:t>An ideal/predicted tail entity: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Score function</a:t>
                </a:r>
                <a:r>
                  <a:rPr lang="en-US" sz="2400" kern="0" dirty="0">
                    <a:solidFill>
                      <a:schemeClr val="tx1">
                        <a:lumMod val="95000"/>
                        <a:lumOff val="5000"/>
                      </a:schemeClr>
                    </a:solidFill>
                    <a:latin typeface="Arial" panose="020B0604020202020204" pitchFamily="34" charset="0"/>
                    <a:cs typeface="Arial" panose="020B0604020202020204" pitchFamily="34" charset="0"/>
                  </a:rPr>
                  <a:t>:</a:t>
                </a:r>
                <a:r>
                  <a:rPr lang="zh-CN" altLang="en-US" sz="2400" kern="0" dirty="0">
                    <a:solidFill>
                      <a:schemeClr val="tx1">
                        <a:lumMod val="95000"/>
                        <a:lumOff val="5000"/>
                      </a:schemeClr>
                    </a:solidFill>
                    <a:latin typeface="Arial" panose="020B0604020202020204" pitchFamily="34" charset="0"/>
                    <a:cs typeface="Arial" panose="020B0604020202020204" pitchFamily="34" charset="0"/>
                  </a:rPr>
                  <a:t> </a:t>
                </a:r>
                <a:endParaRPr lang="en-US" altLang="zh-CN"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Distance function: </a:t>
                </a:r>
                <a14:m>
                  <m:oMath xmlns:m="http://schemas.openxmlformats.org/officeDocument/2006/math">
                    <m:sSub>
                      <m:sSubPr>
                        <m:ctrlPr>
                          <a:rPr lang="en-US" sz="2400" i="1" smtClean="0">
                            <a:latin typeface="Cambria Math" panose="02040503050406030204" pitchFamily="18" charset="0"/>
                          </a:rPr>
                        </m:ctrlPr>
                      </m:sSubPr>
                      <m:e>
                        <m:r>
                          <a:rPr lang="en-US" sz="2400" b="0" i="1" smtClean="0">
                            <a:latin typeface="Cambria Math" panose="02040503050406030204" pitchFamily="18" charset="0"/>
                          </a:rPr>
                          <m:t>𝑑</m:t>
                        </m:r>
                      </m:e>
                      <m:sub>
                        <m:r>
                          <a:rPr lang="en-US" sz="2400" b="0" i="1" smtClean="0">
                            <a:latin typeface="Cambria Math" panose="02040503050406030204" pitchFamily="18" charset="0"/>
                          </a:rPr>
                          <m:t>𝑟</m:t>
                        </m:r>
                      </m:sub>
                    </m:sSub>
                    <m:d>
                      <m:dPr>
                        <m:ctrlPr>
                          <a:rPr lang="en-US" sz="2400" b="1" i="1" smtClean="0">
                            <a:latin typeface="Cambria Math" panose="02040503050406030204" pitchFamily="18" charset="0"/>
                          </a:rPr>
                        </m:ctrlPr>
                      </m:dPr>
                      <m:e>
                        <m:r>
                          <a:rPr lang="en-US" sz="2400" b="1" i="0" smtClean="0">
                            <a:latin typeface="Cambria Math" panose="02040503050406030204" pitchFamily="18" charset="0"/>
                          </a:rPr>
                          <m:t>𝐡</m:t>
                        </m:r>
                        <m:r>
                          <a:rPr lang="en-US" sz="2400" b="1" i="0" smtClean="0">
                            <a:latin typeface="Cambria Math" panose="02040503050406030204" pitchFamily="18" charset="0"/>
                          </a:rPr>
                          <m:t>,</m:t>
                        </m:r>
                        <m:r>
                          <a:rPr lang="en-US" sz="2400" b="1" i="0" smtClean="0">
                            <a:latin typeface="Cambria Math" panose="02040503050406030204" pitchFamily="18" charset="0"/>
                          </a:rPr>
                          <m:t>𝐭</m:t>
                        </m:r>
                      </m:e>
                    </m:d>
                    <m:r>
                      <a:rPr lang="en-US" sz="2400" b="1" i="1" smtClean="0">
                        <a:latin typeface="Cambria Math" panose="02040503050406030204" pitchFamily="18" charset="0"/>
                      </a:rPr>
                      <m:t>=||</m:t>
                    </m:r>
                    <m:r>
                      <a:rPr lang="en-US" sz="2400" b="1" i="0">
                        <a:latin typeface="Cambria Math" panose="02040503050406030204" pitchFamily="18" charset="0"/>
                      </a:rPr>
                      <m:t>𝐡</m:t>
                    </m:r>
                    <m:r>
                      <a:rPr lang="en-US" sz="2400" b="1" i="0" smtClean="0">
                        <a:latin typeface="Cambria Math" panose="02040503050406030204" pitchFamily="18" charset="0"/>
                      </a:rPr>
                      <m:t>+</m:t>
                    </m:r>
                    <m:r>
                      <a:rPr lang="en-US" sz="2400" b="1" i="0">
                        <a:latin typeface="Cambria Math" panose="02040503050406030204" pitchFamily="18" charset="0"/>
                        <a:ea typeface="Cambria Math" panose="02040503050406030204" pitchFamily="18" charset="0"/>
                      </a:rPr>
                      <m:t>𝐫</m:t>
                    </m:r>
                    <m:r>
                      <a:rPr lang="en-US" sz="2400" b="1"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𝐭</m:t>
                    </m:r>
                    <m:r>
                      <a:rPr lang="en-US" sz="2400" b="1" i="1" smtClean="0">
                        <a:latin typeface="Cambria Math" panose="02040503050406030204" pitchFamily="18" charset="0"/>
                      </a:rPr>
                      <m:t>||</m:t>
                    </m:r>
                  </m:oMath>
                </a14:m>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dirty="0"/>
              </a:p>
            </p:txBody>
          </p:sp>
        </mc:Choice>
        <mc:Fallback xmlns="">
          <p:sp>
            <p:nvSpPr>
              <p:cNvPr id="3" name="Content Placeholder 2">
                <a:extLst>
                  <a:ext uri="{FF2B5EF4-FFF2-40B4-BE49-F238E27FC236}">
                    <a16:creationId xmlns:a16="http://schemas.microsoft.com/office/drawing/2014/main" id="{FEEAB0E3-BEC4-637F-1A3B-AEB4151EAA37}"/>
                  </a:ext>
                </a:extLst>
              </p:cNvPr>
              <p:cNvSpPr>
                <a:spLocks noGrp="1" noRot="1" noChangeAspect="1" noMove="1" noResize="1" noEditPoints="1" noAdjustHandles="1" noChangeArrowheads="1" noChangeShapeType="1" noTextEdit="1"/>
              </p:cNvSpPr>
              <p:nvPr>
                <p:ph idx="1"/>
              </p:nvPr>
            </p:nvSpPr>
            <p:spPr>
              <a:xfrm>
                <a:off x="508000" y="1600203"/>
                <a:ext cx="11854060" cy="4525963"/>
              </a:xfrm>
              <a:blipFill>
                <a:blip r:embed="rId3"/>
                <a:stretch>
                  <a:fillRect l="-823" t="-4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Rectangle 8">
                <a:extLst>
                  <a:ext uri="{FF2B5EF4-FFF2-40B4-BE49-F238E27FC236}">
                    <a16:creationId xmlns:a16="http://schemas.microsoft.com/office/drawing/2014/main" id="{A698B7DF-1F67-1E8E-E1AE-81BD7C406B15}"/>
                  </a:ext>
                </a:extLst>
              </p:cNvPr>
              <p:cNvSpPr/>
              <p:nvPr/>
            </p:nvSpPr>
            <p:spPr>
              <a:xfrm>
                <a:off x="4659350" y="2647396"/>
                <a:ext cx="1430071" cy="400110"/>
              </a:xfrm>
              <a:prstGeom prst="rect">
                <a:avLst/>
              </a:prstGeom>
            </p:spPr>
            <p:txBody>
              <a:bodyPr wrap="none">
                <a:spAutoFit/>
              </a:bodyPr>
              <a:lstStyle/>
              <a:p>
                <a:r>
                  <a:rPr lang="en-US" sz="2000" b="1" dirty="0" err="1"/>
                  <a:t>t</a:t>
                </a:r>
                <a:r>
                  <a:rPr lang="en-US" sz="2000" b="1" baseline="-25000" dirty="0" err="1"/>
                  <a:t>pred</a:t>
                </a:r>
                <a:r>
                  <a:rPr lang="en-US" sz="2000" b="1" dirty="0"/>
                  <a:t> = </a:t>
                </a:r>
                <a14:m>
                  <m:oMath xmlns:m="http://schemas.openxmlformats.org/officeDocument/2006/math">
                    <m:r>
                      <a:rPr lang="en-US" sz="2000" b="1" i="0" smtClean="0">
                        <a:latin typeface="Cambria Math" panose="02040503050406030204" pitchFamily="18" charset="0"/>
                      </a:rPr>
                      <m:t>𝐡</m:t>
                    </m:r>
                    <m:r>
                      <a:rPr lang="en-US" sz="2000" b="1" i="0" smtClean="0">
                        <a:latin typeface="Cambria Math" panose="02040503050406030204" pitchFamily="18" charset="0"/>
                      </a:rPr>
                      <m:t>+</m:t>
                    </m:r>
                    <m:r>
                      <a:rPr lang="en-US" sz="2000" b="1" i="0" smtClean="0">
                        <a:latin typeface="Cambria Math" panose="02040503050406030204" pitchFamily="18" charset="0"/>
                      </a:rPr>
                      <m:t>𝐫</m:t>
                    </m:r>
                  </m:oMath>
                </a14:m>
                <a:endParaRPr lang="en-US" sz="2000" dirty="0"/>
              </a:p>
            </p:txBody>
          </p:sp>
        </mc:Choice>
        <mc:Fallback xmlns="">
          <p:sp>
            <p:nvSpPr>
              <p:cNvPr id="9" name="Rectangle 8">
                <a:extLst>
                  <a:ext uri="{FF2B5EF4-FFF2-40B4-BE49-F238E27FC236}">
                    <a16:creationId xmlns:a16="http://schemas.microsoft.com/office/drawing/2014/main" id="{A698B7DF-1F67-1E8E-E1AE-81BD7C406B15}"/>
                  </a:ext>
                </a:extLst>
              </p:cNvPr>
              <p:cNvSpPr>
                <a:spLocks noRot="1" noChangeAspect="1" noMove="1" noResize="1" noEditPoints="1" noAdjustHandles="1" noChangeArrowheads="1" noChangeShapeType="1" noTextEdit="1"/>
              </p:cNvSpPr>
              <p:nvPr/>
            </p:nvSpPr>
            <p:spPr>
              <a:xfrm>
                <a:off x="4659350" y="2647396"/>
                <a:ext cx="1430071" cy="400110"/>
              </a:xfrm>
              <a:prstGeom prst="rect">
                <a:avLst/>
              </a:prstGeom>
              <a:blipFill>
                <a:blip r:embed="rId4"/>
                <a:stretch>
                  <a:fillRect l="-4386" t="-9091" b="-2424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28C8589D-6E4B-6B7C-5428-F144C7836EA6}"/>
                  </a:ext>
                </a:extLst>
              </p:cNvPr>
              <p:cNvSpPr/>
              <p:nvPr/>
            </p:nvSpPr>
            <p:spPr>
              <a:xfrm>
                <a:off x="3091933" y="3083861"/>
                <a:ext cx="5000087" cy="4616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sSub>
                            <m:sSubPr>
                              <m:ctrlPr>
                                <a:rPr lang="en-US" sz="2400" i="1">
                                  <a:latin typeface="Cambria Math" panose="02040503050406030204" pitchFamily="18" charset="0"/>
                                </a:rPr>
                              </m:ctrlPr>
                            </m:sSubPr>
                            <m:e>
                              <m:r>
                                <a:rPr lang="en-US" sz="2400" b="0" i="1">
                                  <a:latin typeface="Cambria Math" panose="02040503050406030204" pitchFamily="18" charset="0"/>
                                </a:rPr>
                                <m:t>𝑓</m:t>
                              </m:r>
                            </m:e>
                            <m:sub>
                              <m:r>
                                <a:rPr lang="en-US" sz="2400" b="1" i="0">
                                  <a:latin typeface="Cambria Math" panose="02040503050406030204" pitchFamily="18" charset="0"/>
                                </a:rPr>
                                <m:t>𝐫</m:t>
                              </m:r>
                            </m:sub>
                          </m:sSub>
                          <m:d>
                            <m:dPr>
                              <m:ctrlPr>
                                <a:rPr lang="en-US" sz="2400" i="1">
                                  <a:latin typeface="Cambria Math" panose="02040503050406030204" pitchFamily="18" charset="0"/>
                                </a:rPr>
                              </m:ctrlPr>
                            </m:dPr>
                            <m:e>
                              <m:r>
                                <a:rPr lang="en-US" sz="2400" b="1" i="0">
                                  <a:latin typeface="Cambria Math" panose="02040503050406030204" pitchFamily="18" charset="0"/>
                                </a:rPr>
                                <m:t>𝐡</m:t>
                              </m:r>
                              <m:r>
                                <a:rPr lang="en-US" sz="2400" b="1" i="0">
                                  <a:latin typeface="Cambria Math" panose="02040503050406030204" pitchFamily="18" charset="0"/>
                                </a:rPr>
                                <m:t>,</m:t>
                              </m:r>
                              <m:r>
                                <a:rPr lang="en-US" sz="2400" b="1" i="0">
                                  <a:latin typeface="Cambria Math" panose="02040503050406030204" pitchFamily="18" charset="0"/>
                                </a:rPr>
                                <m:t>𝐭</m:t>
                              </m:r>
                            </m:e>
                          </m:d>
                          <m:r>
                            <a:rPr lang="en-US" sz="2400" b="0" i="1" smtClean="0">
                              <a:latin typeface="Cambria Math" panose="02040503050406030204" pitchFamily="18" charset="0"/>
                            </a:rPr>
                            <m:t>=−</m:t>
                          </m:r>
                          <m:r>
                            <a:rPr lang="en-US" sz="2400" b="0" i="1" smtClean="0">
                              <a:latin typeface="Cambria Math" panose="02040503050406030204" pitchFamily="18" charset="0"/>
                            </a:rPr>
                            <m:t>𝑑</m:t>
                          </m:r>
                        </m:e>
                        <m:sub>
                          <m:r>
                            <a:rPr lang="en-US" sz="2400" b="0" i="1" smtClean="0">
                              <a:latin typeface="Cambria Math" panose="02040503050406030204" pitchFamily="18" charset="0"/>
                            </a:rPr>
                            <m:t>𝑟</m:t>
                          </m:r>
                        </m:sub>
                      </m:sSub>
                      <m:d>
                        <m:dPr>
                          <m:ctrlPr>
                            <a:rPr lang="en-US" sz="2400" b="1" i="1" smtClean="0">
                              <a:latin typeface="Cambria Math" panose="02040503050406030204" pitchFamily="18" charset="0"/>
                            </a:rPr>
                          </m:ctrlPr>
                        </m:dPr>
                        <m:e>
                          <m:r>
                            <a:rPr lang="en-US" sz="2400" b="1" i="0" smtClean="0">
                              <a:latin typeface="Cambria Math" panose="02040503050406030204" pitchFamily="18" charset="0"/>
                            </a:rPr>
                            <m:t>𝐡</m:t>
                          </m:r>
                          <m:r>
                            <a:rPr lang="en-US" sz="2400" b="1" i="0" smtClean="0">
                              <a:latin typeface="Cambria Math" panose="02040503050406030204" pitchFamily="18" charset="0"/>
                            </a:rPr>
                            <m:t>,</m:t>
                          </m:r>
                          <m:r>
                            <a:rPr lang="en-US" sz="2400" b="1" i="0" smtClean="0">
                              <a:latin typeface="Cambria Math" panose="02040503050406030204" pitchFamily="18" charset="0"/>
                            </a:rPr>
                            <m:t>𝐭</m:t>
                          </m:r>
                        </m:e>
                      </m:d>
                      <m:r>
                        <a:rPr lang="en-US" sz="2400" b="1" i="1" smtClean="0">
                          <a:latin typeface="Cambria Math" panose="02040503050406030204" pitchFamily="18" charset="0"/>
                        </a:rPr>
                        <m:t>=−||</m:t>
                      </m:r>
                      <m:r>
                        <a:rPr lang="en-US" sz="2400" b="1" i="0">
                          <a:latin typeface="Cambria Math" panose="02040503050406030204" pitchFamily="18" charset="0"/>
                        </a:rPr>
                        <m:t>𝐡</m:t>
                      </m:r>
                      <m:r>
                        <a:rPr lang="en-US" sz="2400" b="1" i="0" smtClean="0">
                          <a:latin typeface="Cambria Math" panose="02040503050406030204" pitchFamily="18" charset="0"/>
                        </a:rPr>
                        <m:t>+</m:t>
                      </m:r>
                      <m:r>
                        <a:rPr lang="en-US" sz="2400" b="1" i="0">
                          <a:latin typeface="Cambria Math" panose="02040503050406030204" pitchFamily="18" charset="0"/>
                          <a:ea typeface="Cambria Math" panose="02040503050406030204" pitchFamily="18" charset="0"/>
                        </a:rPr>
                        <m:t>𝐫</m:t>
                      </m:r>
                      <m:r>
                        <a:rPr lang="en-US" sz="2400" b="1" i="1" smtClean="0">
                          <a:latin typeface="Cambria Math" panose="02040503050406030204" pitchFamily="18" charset="0"/>
                          <a:ea typeface="Cambria Math" panose="02040503050406030204" pitchFamily="18" charset="0"/>
                        </a:rPr>
                        <m:t>−</m:t>
                      </m:r>
                      <m:r>
                        <a:rPr lang="en-US" sz="2400" b="1" i="0" smtClean="0">
                          <a:latin typeface="Cambria Math" panose="02040503050406030204" pitchFamily="18" charset="0"/>
                          <a:ea typeface="Cambria Math" panose="02040503050406030204" pitchFamily="18" charset="0"/>
                        </a:rPr>
                        <m:t>𝐭</m:t>
                      </m:r>
                      <m:r>
                        <a:rPr lang="en-US" sz="2400" b="1" i="1" smtClean="0">
                          <a:latin typeface="Cambria Math" panose="02040503050406030204" pitchFamily="18" charset="0"/>
                        </a:rPr>
                        <m:t>||</m:t>
                      </m:r>
                    </m:oMath>
                  </m:oMathPara>
                </a14:m>
                <a:endParaRPr lang="en-US" sz="2400" dirty="0"/>
              </a:p>
            </p:txBody>
          </p:sp>
        </mc:Choice>
        <mc:Fallback xmlns="">
          <p:sp>
            <p:nvSpPr>
              <p:cNvPr id="10" name="Rectangle 9">
                <a:extLst>
                  <a:ext uri="{FF2B5EF4-FFF2-40B4-BE49-F238E27FC236}">
                    <a16:creationId xmlns:a16="http://schemas.microsoft.com/office/drawing/2014/main" id="{28C8589D-6E4B-6B7C-5428-F144C7836EA6}"/>
                  </a:ext>
                </a:extLst>
              </p:cNvPr>
              <p:cNvSpPr>
                <a:spLocks noRot="1" noChangeAspect="1" noMove="1" noResize="1" noEditPoints="1" noAdjustHandles="1" noChangeArrowheads="1" noChangeShapeType="1" noTextEdit="1"/>
              </p:cNvSpPr>
              <p:nvPr/>
            </p:nvSpPr>
            <p:spPr>
              <a:xfrm>
                <a:off x="3091933" y="3083861"/>
                <a:ext cx="5000087" cy="461665"/>
              </a:xfrm>
              <a:prstGeom prst="rect">
                <a:avLst/>
              </a:prstGeom>
              <a:blipFill>
                <a:blip r:embed="rId5"/>
                <a:stretch>
                  <a:fillRect b="-1578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8B793E47-71C9-F959-0199-4D2A207E7FDF}"/>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p:txBody>
      </p:sp>
      <p:sp>
        <p:nvSpPr>
          <p:cNvPr id="6" name="AutoShape 4" descr="A relational fact translating example of TransE. | Download Scientific  Diagram">
            <a:extLst>
              <a:ext uri="{FF2B5EF4-FFF2-40B4-BE49-F238E27FC236}">
                <a16:creationId xmlns:a16="http://schemas.microsoft.com/office/drawing/2014/main" id="{8CCF45D4-C9B9-6F5D-5DE8-2983EF6F7029}"/>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1" name="Picture 10" descr="A graph of a line&#10;&#10;Description automatically generated">
            <a:extLst>
              <a:ext uri="{FF2B5EF4-FFF2-40B4-BE49-F238E27FC236}">
                <a16:creationId xmlns:a16="http://schemas.microsoft.com/office/drawing/2014/main" id="{2B0823E2-4670-8F97-D508-D3B471985A9D}"/>
              </a:ext>
            </a:extLst>
          </p:cNvPr>
          <p:cNvPicPr>
            <a:picLocks noChangeAspect="1"/>
          </p:cNvPicPr>
          <p:nvPr/>
        </p:nvPicPr>
        <p:blipFill>
          <a:blip r:embed="rId6"/>
          <a:stretch>
            <a:fillRect/>
          </a:stretch>
        </p:blipFill>
        <p:spPr>
          <a:xfrm>
            <a:off x="2539452" y="4068197"/>
            <a:ext cx="1872750" cy="1872750"/>
          </a:xfrm>
          <a:prstGeom prst="rect">
            <a:avLst/>
          </a:prstGeom>
        </p:spPr>
      </p:pic>
      <p:sp>
        <p:nvSpPr>
          <p:cNvPr id="8" name="Rounded Rectangle 11">
            <a:extLst>
              <a:ext uri="{FF2B5EF4-FFF2-40B4-BE49-F238E27FC236}">
                <a16:creationId xmlns:a16="http://schemas.microsoft.com/office/drawing/2014/main" id="{8E7264E0-7372-E132-46DC-422BF63E7BEB}"/>
              </a:ext>
            </a:extLst>
          </p:cNvPr>
          <p:cNvSpPr/>
          <p:nvPr/>
        </p:nvSpPr>
        <p:spPr>
          <a:xfrm>
            <a:off x="8717914" y="3091284"/>
            <a:ext cx="3305116" cy="911478"/>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5ED6DB0-357B-8C84-E0F4-1439372705D6}"/>
                  </a:ext>
                </a:extLst>
              </p:cNvPr>
              <p:cNvSpPr txBox="1"/>
              <p:nvPr/>
            </p:nvSpPr>
            <p:spPr>
              <a:xfrm>
                <a:off x="8838024" y="3184927"/>
                <a:ext cx="3393440" cy="646331"/>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rPr>
                  <a:t>Triplet: </a:t>
                </a:r>
                <a14:m>
                  <m:oMath xmlns:m="http://schemas.openxmlformats.org/officeDocument/2006/math">
                    <m:d>
                      <m:dPr>
                        <m:ctrlPr>
                          <a:rPr lang="en-US" sz="1800" i="1" kern="0" smtClean="0">
                            <a:solidFill>
                              <a:srgbClr val="FF0000"/>
                            </a:solidFill>
                            <a:latin typeface="Cambria Math" panose="02040503050406030204" pitchFamily="18" charset="0"/>
                            <a:cs typeface="Arial" panose="020B0604020202020204" pitchFamily="34" charset="0"/>
                          </a:rPr>
                        </m:ctrlPr>
                      </m:dPr>
                      <m:e>
                        <m:r>
                          <m:rPr>
                            <m:sty m:val="p"/>
                          </m:rPr>
                          <a:rPr lang="en-US" sz="1800" b="0" i="0" kern="0">
                            <a:solidFill>
                              <a:srgbClr val="FF0000"/>
                            </a:solidFill>
                            <a:latin typeface="Cambria Math" panose="02040503050406030204" pitchFamily="18" charset="0"/>
                            <a:cs typeface="Arial" panose="020B0604020202020204" pitchFamily="34" charset="0"/>
                          </a:rPr>
                          <m:t>h</m:t>
                        </m:r>
                        <m:r>
                          <a:rPr lang="en-US" sz="1800" b="0" i="0" kern="0">
                            <a:solidFill>
                              <a:srgbClr val="FF0000"/>
                            </a:solidFill>
                            <a:latin typeface="Cambria Math" panose="02040503050406030204" pitchFamily="18" charset="0"/>
                            <a:cs typeface="Arial" panose="020B0604020202020204" pitchFamily="34" charset="0"/>
                          </a:rPr>
                          <m:t>,</m:t>
                        </m:r>
                        <m:r>
                          <m:rPr>
                            <m:sty m:val="p"/>
                          </m:rPr>
                          <a:rPr lang="en-US" sz="1800" b="0" i="0" kern="0">
                            <a:solidFill>
                              <a:srgbClr val="FF0000"/>
                            </a:solidFill>
                            <a:latin typeface="Cambria Math" panose="02040503050406030204" pitchFamily="18" charset="0"/>
                            <a:cs typeface="Arial" panose="020B0604020202020204" pitchFamily="34" charset="0"/>
                          </a:rPr>
                          <m:t>r</m:t>
                        </m:r>
                        <m:r>
                          <a:rPr lang="en-US" sz="1800" b="0" i="0" kern="0">
                            <a:solidFill>
                              <a:srgbClr val="FF0000"/>
                            </a:solidFill>
                            <a:latin typeface="Cambria Math" panose="02040503050406030204" pitchFamily="18" charset="0"/>
                            <a:cs typeface="Arial" panose="020B0604020202020204" pitchFamily="34" charset="0"/>
                          </a:rPr>
                          <m:t>, </m:t>
                        </m:r>
                        <m:r>
                          <m:rPr>
                            <m:sty m:val="p"/>
                          </m:rPr>
                          <a:rPr lang="en-US" sz="1800" b="0" i="0" kern="0">
                            <a:solidFill>
                              <a:srgbClr val="FF0000"/>
                            </a:solidFill>
                            <a:latin typeface="Cambria Math" panose="02040503050406030204" pitchFamily="18" charset="0"/>
                            <a:cs typeface="Arial" panose="020B0604020202020204" pitchFamily="34" charset="0"/>
                          </a:rPr>
                          <m:t>t</m:t>
                        </m:r>
                      </m:e>
                    </m:d>
                  </m:oMath>
                </a14:m>
                <a:endParaRPr lang="en-US" dirty="0">
                  <a:solidFill>
                    <a:srgbClr val="FF0000"/>
                  </a:solidFill>
                </a:endParaRPr>
              </a:p>
              <a:p>
                <a:pPr marL="285750" indent="-285750">
                  <a:buFont typeface="Arial" panose="020B0604020202020204" pitchFamily="34" charset="0"/>
                  <a:buChar char="•"/>
                </a:pPr>
                <a:r>
                  <a:rPr lang="en-US" dirty="0">
                    <a:solidFill>
                      <a:srgbClr val="FF0000"/>
                    </a:solidFill>
                  </a:rPr>
                  <a:t>Embedding vectors: </a:t>
                </a:r>
                <a14:m>
                  <m:oMath xmlns:m="http://schemas.openxmlformats.org/officeDocument/2006/math">
                    <m:r>
                      <a:rPr lang="en-US" sz="1800" b="1" i="0" smtClean="0">
                        <a:solidFill>
                          <a:srgbClr val="FF0000"/>
                        </a:solidFill>
                        <a:latin typeface="Cambria Math" panose="02040503050406030204" pitchFamily="18" charset="0"/>
                      </a:rPr>
                      <m:t>𝐡</m:t>
                    </m:r>
                    <m:r>
                      <a:rPr lang="en-US" sz="1800" b="1" i="0" smtClean="0">
                        <a:solidFill>
                          <a:srgbClr val="FF0000"/>
                        </a:solidFill>
                        <a:latin typeface="Cambria Math" panose="02040503050406030204" pitchFamily="18" charset="0"/>
                      </a:rPr>
                      <m:t>, </m:t>
                    </m:r>
                    <m:r>
                      <a:rPr lang="en-US" sz="1800" b="1" i="0">
                        <a:solidFill>
                          <a:srgbClr val="FF0000"/>
                        </a:solidFill>
                        <a:latin typeface="Cambria Math" panose="02040503050406030204" pitchFamily="18" charset="0"/>
                        <a:ea typeface="Cambria Math" panose="02040503050406030204" pitchFamily="18" charset="0"/>
                      </a:rPr>
                      <m:t>𝐫</m:t>
                    </m:r>
                    <m:r>
                      <a:rPr lang="en-US" sz="1800" b="1" i="0" smtClean="0">
                        <a:solidFill>
                          <a:srgbClr val="FF0000"/>
                        </a:solidFill>
                        <a:latin typeface="Cambria Math" panose="02040503050406030204" pitchFamily="18" charset="0"/>
                        <a:ea typeface="Cambria Math" panose="02040503050406030204" pitchFamily="18" charset="0"/>
                      </a:rPr>
                      <m:t>, </m:t>
                    </m:r>
                    <m:r>
                      <a:rPr lang="en-US" sz="1800" b="1" i="0" smtClean="0">
                        <a:solidFill>
                          <a:srgbClr val="FF0000"/>
                        </a:solidFill>
                        <a:latin typeface="Cambria Math" panose="02040503050406030204" pitchFamily="18" charset="0"/>
                        <a:ea typeface="Cambria Math" panose="02040503050406030204" pitchFamily="18" charset="0"/>
                      </a:rPr>
                      <m:t>𝐭</m:t>
                    </m:r>
                  </m:oMath>
                </a14:m>
                <a:endParaRPr lang="en-US" dirty="0">
                  <a:solidFill>
                    <a:srgbClr val="FF0000"/>
                  </a:solidFill>
                </a:endParaRPr>
              </a:p>
            </p:txBody>
          </p:sp>
        </mc:Choice>
        <mc:Fallback xmlns="">
          <p:sp>
            <p:nvSpPr>
              <p:cNvPr id="12" name="TextBox 11">
                <a:extLst>
                  <a:ext uri="{FF2B5EF4-FFF2-40B4-BE49-F238E27FC236}">
                    <a16:creationId xmlns:a16="http://schemas.microsoft.com/office/drawing/2014/main" id="{45ED6DB0-357B-8C84-E0F4-1439372705D6}"/>
                  </a:ext>
                </a:extLst>
              </p:cNvPr>
              <p:cNvSpPr txBox="1">
                <a:spLocks noRot="1" noChangeAspect="1" noMove="1" noResize="1" noEditPoints="1" noAdjustHandles="1" noChangeArrowheads="1" noChangeShapeType="1" noTextEdit="1"/>
              </p:cNvSpPr>
              <p:nvPr/>
            </p:nvSpPr>
            <p:spPr>
              <a:xfrm>
                <a:off x="8838024" y="3184927"/>
                <a:ext cx="3393440" cy="646331"/>
              </a:xfrm>
              <a:prstGeom prst="rect">
                <a:avLst/>
              </a:prstGeom>
              <a:blipFill>
                <a:blip r:embed="rId8"/>
                <a:stretch>
                  <a:fillRect l="-1498" t="-3846" b="-15385"/>
                </a:stretch>
              </a:blipFill>
            </p:spPr>
            <p:txBody>
              <a:bodyPr/>
              <a:lstStyle/>
              <a:p>
                <a:r>
                  <a:rPr lang="en-US">
                    <a:noFill/>
                  </a:rPr>
                  <a:t> </a:t>
                </a:r>
              </a:p>
            </p:txBody>
          </p:sp>
        </mc:Fallback>
      </mc:AlternateContent>
      <p:pic>
        <p:nvPicPr>
          <p:cNvPr id="20" name="Picture 19">
            <a:extLst>
              <a:ext uri="{FF2B5EF4-FFF2-40B4-BE49-F238E27FC236}">
                <a16:creationId xmlns:a16="http://schemas.microsoft.com/office/drawing/2014/main" id="{A9974AA1-BD9D-94F9-0088-7E7C74D4C26A}"/>
              </a:ext>
            </a:extLst>
          </p:cNvPr>
          <p:cNvPicPr>
            <a:picLocks noChangeAspect="1"/>
          </p:cNvPicPr>
          <p:nvPr/>
        </p:nvPicPr>
        <p:blipFill>
          <a:blip r:embed="rId9"/>
          <a:stretch>
            <a:fillRect/>
          </a:stretch>
        </p:blipFill>
        <p:spPr>
          <a:xfrm>
            <a:off x="5804686" y="4094327"/>
            <a:ext cx="3228958" cy="1872404"/>
          </a:xfrm>
          <a:prstGeom prst="rect">
            <a:avLst/>
          </a:prstGeom>
        </p:spPr>
      </p:pic>
    </p:spTree>
    <p:extLst>
      <p:ext uri="{BB962C8B-B14F-4D97-AF65-F5344CB8AC3E}">
        <p14:creationId xmlns:p14="http://schemas.microsoft.com/office/powerpoint/2010/main" val="17179229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6626E9-1C19-3152-DF6E-A167162727DC}"/>
              </a:ext>
            </a:extLst>
          </p:cNvPr>
          <p:cNvSpPr>
            <a:spLocks noGrp="1"/>
          </p:cNvSpPr>
          <p:nvPr>
            <p:ph type="title"/>
          </p:nvPr>
        </p:nvSpPr>
        <p:spPr/>
        <p:txBody>
          <a:bodyPr/>
          <a:lstStyle/>
          <a:p>
            <a:r>
              <a:rPr lang="en-US" altLang="zh-CN" sz="4400" b="1" kern="0" dirty="0" err="1">
                <a:solidFill>
                  <a:srgbClr val="11284B"/>
                </a:solidFill>
                <a:latin typeface="Arial"/>
                <a:cs typeface="Arial"/>
              </a:rPr>
              <a:t>TransE</a:t>
            </a:r>
            <a:r>
              <a:rPr lang="en-US" altLang="zh-CN" sz="4400" b="1" kern="0" dirty="0">
                <a:solidFill>
                  <a:srgbClr val="11284B"/>
                </a:solidFill>
                <a:latin typeface="Arial"/>
                <a:cs typeface="Arial"/>
              </a:rPr>
              <a:t>: Training Process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CCE0947-EBDE-6A24-2AA0-0F530C92D41F}"/>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For each positive triplet </a:t>
                </a:r>
                <a14:m>
                  <m:oMath xmlns:m="http://schemas.openxmlformats.org/officeDocument/2006/math">
                    <m:d>
                      <m:dPr>
                        <m:ctrlPr>
                          <a:rPr lang="en-US" altLang="zh-CN" sz="2400" i="1" kern="0" dirty="0">
                            <a:solidFill>
                              <a:schemeClr val="tx1">
                                <a:lumMod val="95000"/>
                                <a:lumOff val="5000"/>
                              </a:schemeClr>
                            </a:solidFill>
                            <a:latin typeface="Cambria Math" panose="02040503050406030204" pitchFamily="18" charset="0"/>
                            <a:cs typeface="Arial" panose="020B0604020202020204" pitchFamily="34" charset="0"/>
                          </a:rPr>
                        </m:ctrlPr>
                      </m:dPr>
                      <m:e>
                        <m:r>
                          <a:rPr lang="en-US" altLang="zh-CN" sz="2400" kern="0" dirty="0">
                            <a:solidFill>
                              <a:schemeClr val="tx1">
                                <a:lumMod val="95000"/>
                                <a:lumOff val="5000"/>
                              </a:schemeClr>
                            </a:solidFill>
                            <a:latin typeface="Cambria Math" panose="02040503050406030204" pitchFamily="18" charset="0"/>
                            <a:cs typeface="Arial" panose="020B0604020202020204" pitchFamily="34" charset="0"/>
                          </a:rPr>
                          <m:t>h</m:t>
                        </m:r>
                        <m:r>
                          <a:rPr lang="en-US" altLang="zh-CN" sz="2400" kern="0" dirty="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kern="0" dirty="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400" kern="0" dirty="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kern="0" dirty="0">
                            <a:solidFill>
                              <a:schemeClr val="tx1">
                                <a:lumMod val="95000"/>
                                <a:lumOff val="5000"/>
                              </a:schemeClr>
                            </a:solidFill>
                            <a:latin typeface="Cambria Math" panose="02040503050406030204" pitchFamily="18" charset="0"/>
                            <a:cs typeface="Arial" panose="020B0604020202020204" pitchFamily="34" charset="0"/>
                          </a:rPr>
                          <m:t>𝑡</m:t>
                        </m:r>
                      </m:e>
                    </m:d>
                  </m:oMath>
                </a14:m>
                <a:r>
                  <a:rPr lang="en-US" altLang="zh-CN" sz="2400" kern="0" dirty="0">
                    <a:solidFill>
                      <a:schemeClr val="tx1">
                        <a:lumMod val="95000"/>
                        <a:lumOff val="5000"/>
                      </a:schemeClr>
                    </a:solidFill>
                    <a:cs typeface="Arial" panose="020B0604020202020204" pitchFamily="34" charset="0"/>
                  </a:rPr>
                  <a:t> </a:t>
                </a:r>
                <a14:m>
                  <m:oMath xmlns:m="http://schemas.openxmlformats.org/officeDocument/2006/math">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i="1" ker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𝑆</m:t>
                    </m:r>
                  </m:oMath>
                </a14:m>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 </a:t>
                </a:r>
              </a:p>
              <a:p>
                <a:pPr lvl="1" fontAlgn="base">
                  <a:lnSpc>
                    <a:spcPct val="120000"/>
                  </a:lnSpc>
                  <a:spcBef>
                    <a:spcPct val="20000"/>
                  </a:spcBef>
                  <a:spcAft>
                    <a:spcPct val="0"/>
                  </a:spcAft>
                  <a:buSzPct val="11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Sample a set of corrupted triplets </a:t>
                </a:r>
                <a14:m>
                  <m:oMath xmlns:m="http://schemas.openxmlformats.org/officeDocument/2006/math">
                    <m:d>
                      <m:d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h</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Sup>
                          <m:sSup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𝑡</m:t>
                            </m:r>
                          </m:e>
                          <m:sup>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p>
                        </m:sSup>
                      </m:e>
                    </m:d>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bPr>
                      <m:e>
                        <m:sSup>
                          <m:sSup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𝑆</m:t>
                            </m:r>
                          </m:e>
                          <m:sup>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p>
                        </m:sSup>
                      </m:e>
                      <m:sub>
                        <m:r>
                          <m:rPr>
                            <m:brk m:alnAt="7"/>
                          </m:rP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h</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𝑡</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b>
                    </m:sSub>
                  </m:oMath>
                </a14:m>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or </a:t>
                </a:r>
                <a14:m>
                  <m:oMath xmlns:m="http://schemas.openxmlformats.org/officeDocument/2006/math">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Sup>
                      <m:sSup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h</m:t>
                        </m:r>
                      </m:e>
                      <m:sup>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p>
                    </m:sSup>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𝑡</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bPr>
                      <m:e>
                        <m:sSup>
                          <m:sSupPr>
                            <m:ctrlPr>
                              <a:rPr lang="en-US" altLang="zh-CN" sz="20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𝑆</m:t>
                            </m:r>
                          </m:e>
                          <m:sup>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p>
                        </m:sSup>
                      </m:e>
                      <m:sub>
                        <m:r>
                          <m:rPr>
                            <m:brk m:alnAt="7"/>
                          </m:rP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h</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𝑡</m:t>
                        </m:r>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m:t>
                        </m:r>
                      </m:sub>
                    </m:sSub>
                  </m:oMath>
                </a14:m>
                <a:endParaRPr lang="en-US" altLang="zh-CN"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altLang="zh-CN"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Learning: a margin-based ranking loss</a:t>
                </a:r>
              </a:p>
              <a:p>
                <a:endParaRPr lang="en-US" altLang="zh-CN" dirty="0"/>
              </a:p>
              <a:p>
                <a:pPr>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Minimize </a:t>
                </a:r>
                <a14:m>
                  <m:oMath xmlns:m="http://schemas.openxmlformats.org/officeDocument/2006/math">
                    <m:r>
                      <a:rPr lang="en-US" sz="2400" i="1">
                        <a:latin typeface="Cambria Math" panose="02040503050406030204" pitchFamily="18" charset="0"/>
                      </a:rPr>
                      <m:t>𝐿</m:t>
                    </m:r>
                    <m:r>
                      <a:rPr lang="en-US" sz="2400" i="1">
                        <a:latin typeface="Cambria Math" panose="02040503050406030204" pitchFamily="18" charset="0"/>
                      </a:rPr>
                      <m:t> </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func>
                      <m:func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funcPr>
                      <m:fName>
                        <m:r>
                          <a:rPr lang="en-US" altLang="zh-CN" sz="2400" b="0" i="1" kern="0" smtClean="0">
                            <a:solidFill>
                              <a:schemeClr val="tx1">
                                <a:lumMod val="95000"/>
                                <a:lumOff val="5000"/>
                              </a:schemeClr>
                            </a:solidFill>
                            <a:latin typeface="Cambria Math" panose="02040503050406030204" pitchFamily="18" charset="0"/>
                            <a:cs typeface="Arial" panose="020B0604020202020204" pitchFamily="34" charset="0"/>
                          </a:rPr>
                          <m:t> </m:t>
                        </m:r>
                      </m:fName>
                      <m:e>
                        <m:nary>
                          <m:naryPr>
                            <m:chr m:val="∑"/>
                            <m:supHide m:val="on"/>
                            <m:ctrlPr>
                              <a:rPr lang="en-US" altLang="zh-CN" sz="2400" i="1" kern="0" smtClean="0">
                                <a:solidFill>
                                  <a:schemeClr val="tx1">
                                    <a:lumMod val="95000"/>
                                    <a:lumOff val="5000"/>
                                  </a:schemeClr>
                                </a:solidFill>
                                <a:latin typeface="Cambria Math" panose="02040503050406030204" pitchFamily="18" charset="0"/>
                                <a:cs typeface="Arial" panose="020B0604020202020204" pitchFamily="34" charset="0"/>
                              </a:rPr>
                            </m:ctrlPr>
                          </m:naryPr>
                          <m:sub>
                            <m:r>
                              <m:rPr>
                                <m:brk m:alnAt="7"/>
                              </m:r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h</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i="1" ker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𝑆</m:t>
                            </m:r>
                          </m:sub>
                          <m:sup/>
                          <m:e>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e>
                        </m:nary>
                        <m:nary>
                          <m:naryPr>
                            <m:chr m:val="∑"/>
                            <m:supHide m:val="on"/>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naryPr>
                          <m:sub>
                            <m:r>
                              <m:rPr>
                                <m:brk m:alnAt="7"/>
                              </m:r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sSup>
                              <m:sSup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h</m:t>
                                </m:r>
                              </m:e>
                              <m:sup>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sup>
                            </m:sSup>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sSup>
                              <m:sSup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𝑡</m:t>
                                </m:r>
                              </m:e>
                              <m:sup>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sup>
                            </m:sSup>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altLang="zh-CN" sz="2400" i="1" kern="0" smtClean="0">
                                    <a:solidFill>
                                      <a:schemeClr val="tx1">
                                        <a:lumMod val="95000"/>
                                        <a:lumOff val="5000"/>
                                      </a:schemeClr>
                                    </a:solidFill>
                                    <a:latin typeface="Cambria Math" panose="02040503050406030204" pitchFamily="18" charset="0"/>
                                    <a:cs typeface="Arial" panose="020B0604020202020204" pitchFamily="34" charset="0"/>
                                  </a:rPr>
                                </m:ctrlPr>
                              </m:sSubPr>
                              <m:e>
                                <m:sSup>
                                  <m:sSup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𝑆</m:t>
                                    </m:r>
                                  </m:e>
                                  <m:sup>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sup>
                                </m:sSup>
                              </m:e>
                              <m:sub>
                                <m:r>
                                  <m:rPr>
                                    <m:brk m:alnAt="7"/>
                                  </m:r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h</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𝑟</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m:t>
                                </m:r>
                              </m:sub>
                            </m:sSub>
                          </m:sub>
                          <m:sup/>
                          <m:e>
                            <m: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t> </m:t>
                            </m:r>
                          </m:e>
                        </m:nary>
                        <m:r>
                          <a:rPr lang="en-US" altLang="zh-CN" sz="2400" b="0" i="1" kern="0" smtClean="0">
                            <a:solidFill>
                              <a:schemeClr val="tx1">
                                <a:lumMod val="95000"/>
                                <a:lumOff val="5000"/>
                              </a:schemeClr>
                            </a:solidFill>
                            <a:latin typeface="Cambria Math" panose="02040503050406030204" pitchFamily="18" charset="0"/>
                            <a:cs typeface="Arial" panose="020B0604020202020204" pitchFamily="34" charset="0"/>
                          </a:rPr>
                          <m:t>𝑚𝑎𝑥</m:t>
                        </m:r>
                        <m:d>
                          <m:d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𝛾</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𝑑</m:t>
                                </m:r>
                              </m:e>
                              <m:sub>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𝑟</m:t>
                                </m:r>
                              </m:sub>
                            </m:sSub>
                            <m:d>
                              <m:dPr>
                                <m:ctrlPr>
                                  <a:rPr lang="en-US" altLang="zh-CN" sz="2400" b="1" i="1" kern="0">
                                    <a:solidFill>
                                      <a:schemeClr val="tx1">
                                        <a:lumMod val="95000"/>
                                        <a:lumOff val="5000"/>
                                      </a:schemeClr>
                                    </a:solidFill>
                                    <a:latin typeface="Cambria Math" panose="02040503050406030204" pitchFamily="18" charset="0"/>
                                    <a:cs typeface="Arial" panose="020B0604020202020204" pitchFamily="34" charset="0"/>
                                  </a:rPr>
                                </m:ctrlPr>
                              </m:dPr>
                              <m:e>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𝐡</m:t>
                                </m:r>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𝐭</m:t>
                                </m:r>
                              </m:e>
                            </m:d>
                            <m:sSub>
                              <m:sSub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𝑑</m:t>
                                </m:r>
                              </m:e>
                              <m:sub>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𝑟</m:t>
                                </m:r>
                              </m:sub>
                            </m:sSub>
                            <m:d>
                              <m:dPr>
                                <m:ctrlPr>
                                  <a:rPr lang="en-US" altLang="zh-CN" sz="24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𝐡</m:t>
                                </m:r>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m:t>
                                </m:r>
                                <m:sSup>
                                  <m:sSupPr>
                                    <m:ctrlPr>
                                      <a:rPr lang="en-US" altLang="zh-CN" sz="2400" b="1" i="1" kern="0">
                                        <a:solidFill>
                                          <a:schemeClr val="tx1">
                                            <a:lumMod val="95000"/>
                                            <a:lumOff val="5000"/>
                                          </a:schemeClr>
                                        </a:solidFill>
                                        <a:latin typeface="Cambria Math" panose="02040503050406030204" pitchFamily="18" charset="0"/>
                                        <a:cs typeface="Arial" panose="020B0604020202020204" pitchFamily="34" charset="0"/>
                                      </a:rPr>
                                    </m:ctrlPr>
                                  </m:sSupPr>
                                  <m:e>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𝐭</m:t>
                                    </m:r>
                                  </m:e>
                                  <m:sup>
                                    <m:r>
                                      <a:rPr lang="en-US" altLang="zh-CN" sz="2400" b="1" kern="0">
                                        <a:solidFill>
                                          <a:schemeClr val="tx1">
                                            <a:lumMod val="95000"/>
                                            <a:lumOff val="5000"/>
                                          </a:schemeClr>
                                        </a:solidFill>
                                        <a:latin typeface="Cambria Math" panose="02040503050406030204" pitchFamily="18" charset="0"/>
                                        <a:cs typeface="Arial" panose="020B0604020202020204" pitchFamily="34" charset="0"/>
                                      </a:rPr>
                                      <m:t>′</m:t>
                                    </m:r>
                                  </m:sup>
                                </m:sSup>
                              </m:e>
                            </m:d>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 0</m:t>
                            </m:r>
                          </m:e>
                        </m:d>
                      </m:e>
                    </m:func>
                  </m:oMath>
                </a14:m>
                <a:endParaRPr lang="en-US" altLang="zh-CN" sz="24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FCCE0947-EBDE-6A24-2AA0-0F530C92D41F}"/>
                  </a:ext>
                </a:extLst>
              </p:cNvPr>
              <p:cNvSpPr>
                <a:spLocks noGrp="1" noRot="1" noChangeAspect="1" noMove="1" noResize="1" noEditPoints="1" noAdjustHandles="1" noChangeArrowheads="1" noChangeShapeType="1" noTextEdit="1"/>
              </p:cNvSpPr>
              <p:nvPr>
                <p:ph idx="1"/>
              </p:nvPr>
            </p:nvSpPr>
            <p:spPr>
              <a:blipFill>
                <a:blip r:embed="rId3"/>
                <a:stretch>
                  <a:fillRect l="-881" t="-5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文本框 5">
                <a:extLst>
                  <a:ext uri="{FF2B5EF4-FFF2-40B4-BE49-F238E27FC236}">
                    <a16:creationId xmlns:a16="http://schemas.microsoft.com/office/drawing/2014/main" id="{3F889071-A208-F4F0-007A-503506E29B5A}"/>
                  </a:ext>
                </a:extLst>
              </p:cNvPr>
              <p:cNvSpPr txBox="1"/>
              <p:nvPr/>
            </p:nvSpPr>
            <p:spPr>
              <a:xfrm>
                <a:off x="5799597" y="4989093"/>
                <a:ext cx="5782803" cy="461665"/>
              </a:xfrm>
              <a:prstGeom prst="rect">
                <a:avLst/>
              </a:prstGeom>
              <a:noFill/>
            </p:spPr>
            <p:txBody>
              <a:bodyPr wrap="square">
                <a:spAutoFit/>
              </a:bodyPr>
              <a:lstStyle/>
              <a:p>
                <a:pPr algn="ctr"/>
                <a:r>
                  <a:rPr lang="en-US" altLang="zh-CN" sz="2400" dirty="0">
                    <a:solidFill>
                      <a:schemeClr val="accent1"/>
                    </a:solidFill>
                  </a:rPr>
                  <a:t>Margin: gap should be at least </a:t>
                </a:r>
                <a14:m>
                  <m:oMath xmlns:m="http://schemas.openxmlformats.org/officeDocument/2006/math">
                    <m:r>
                      <a:rPr lang="en-US" altLang="zh-CN" sz="2400" kern="0" smtClean="0">
                        <a:solidFill>
                          <a:schemeClr val="tx1">
                            <a:lumMod val="95000"/>
                            <a:lumOff val="5000"/>
                          </a:schemeClr>
                        </a:solidFill>
                        <a:latin typeface="Cambria Math" panose="02040503050406030204" pitchFamily="18" charset="0"/>
                        <a:cs typeface="Arial" panose="020B0604020202020204" pitchFamily="34" charset="0"/>
                      </a:rPr>
                      <m:t>𝛾</m:t>
                    </m:r>
                  </m:oMath>
                </a14:m>
                <a:r>
                  <a:rPr lang="en-US" altLang="zh-CN" sz="2400" dirty="0">
                    <a:solidFill>
                      <a:schemeClr val="accent1"/>
                    </a:solidFill>
                  </a:rPr>
                  <a:t> </a:t>
                </a:r>
                <a:endParaRPr lang="zh-CN" altLang="en-US" sz="2400" dirty="0">
                  <a:solidFill>
                    <a:schemeClr val="accent1"/>
                  </a:solidFill>
                </a:endParaRPr>
              </a:p>
            </p:txBody>
          </p:sp>
        </mc:Choice>
        <mc:Fallback xmlns="">
          <p:sp>
            <p:nvSpPr>
              <p:cNvPr id="4" name="文本框 5">
                <a:extLst>
                  <a:ext uri="{FF2B5EF4-FFF2-40B4-BE49-F238E27FC236}">
                    <a16:creationId xmlns:a16="http://schemas.microsoft.com/office/drawing/2014/main" id="{3F889071-A208-F4F0-007A-503506E29B5A}"/>
                  </a:ext>
                </a:extLst>
              </p:cNvPr>
              <p:cNvSpPr txBox="1">
                <a:spLocks noRot="1" noChangeAspect="1" noMove="1" noResize="1" noEditPoints="1" noAdjustHandles="1" noChangeArrowheads="1" noChangeShapeType="1" noTextEdit="1"/>
              </p:cNvSpPr>
              <p:nvPr/>
            </p:nvSpPr>
            <p:spPr>
              <a:xfrm>
                <a:off x="5799597" y="4989093"/>
                <a:ext cx="5782803" cy="461665"/>
              </a:xfrm>
              <a:prstGeom prst="rect">
                <a:avLst/>
              </a:prstGeom>
              <a:blipFill>
                <a:blip r:embed="rId4"/>
                <a:stretch>
                  <a:fillRect t="-10526" b="-28947"/>
                </a:stretch>
              </a:blipFill>
            </p:spPr>
            <p:txBody>
              <a:bodyPr/>
              <a:lstStyle/>
              <a:p>
                <a:r>
                  <a:rPr lang="en-US">
                    <a:noFill/>
                  </a:rPr>
                  <a:t> </a:t>
                </a:r>
              </a:p>
            </p:txBody>
          </p:sp>
        </mc:Fallback>
      </mc:AlternateContent>
      <p:cxnSp>
        <p:nvCxnSpPr>
          <p:cNvPr id="5" name="直接箭头连接符 7">
            <a:extLst>
              <a:ext uri="{FF2B5EF4-FFF2-40B4-BE49-F238E27FC236}">
                <a16:creationId xmlns:a16="http://schemas.microsoft.com/office/drawing/2014/main" id="{6C9A9515-03D5-7FEF-1350-0D451EC7440B}"/>
              </a:ext>
            </a:extLst>
          </p:cNvPr>
          <p:cNvCxnSpPr>
            <a:cxnSpLocks/>
            <a:endCxn id="4" idx="0"/>
          </p:cNvCxnSpPr>
          <p:nvPr/>
        </p:nvCxnSpPr>
        <p:spPr>
          <a:xfrm>
            <a:off x="7208874" y="4508205"/>
            <a:ext cx="1482125" cy="48088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9BA462BA-8E38-D8F7-3F43-55C20A7C26C0}"/>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p:txBody>
      </p:sp>
      <p:sp>
        <p:nvSpPr>
          <p:cNvPr id="7" name="Slide Number Placeholder 3">
            <a:extLst>
              <a:ext uri="{FF2B5EF4-FFF2-40B4-BE49-F238E27FC236}">
                <a16:creationId xmlns:a16="http://schemas.microsoft.com/office/drawing/2014/main" id="{A1E03F73-A708-9BF5-07F4-66C88549FE5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19</a:t>
            </a:fld>
            <a:endParaRPr lang="en-US" dirty="0"/>
          </a:p>
        </p:txBody>
      </p:sp>
      <p:sp>
        <p:nvSpPr>
          <p:cNvPr id="8" name="Rounded Rectangle 11">
            <a:extLst>
              <a:ext uri="{FF2B5EF4-FFF2-40B4-BE49-F238E27FC236}">
                <a16:creationId xmlns:a16="http://schemas.microsoft.com/office/drawing/2014/main" id="{2F5D0B78-F4E6-2ADC-FC86-08F7F28AC0E5}"/>
              </a:ext>
            </a:extLst>
          </p:cNvPr>
          <p:cNvSpPr/>
          <p:nvPr/>
        </p:nvSpPr>
        <p:spPr>
          <a:xfrm>
            <a:off x="8717914" y="2660073"/>
            <a:ext cx="3305116" cy="1342689"/>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C56C6C26-FBD8-0B05-1207-95227FA550EF}"/>
                  </a:ext>
                </a:extLst>
              </p:cNvPr>
              <p:cNvSpPr txBox="1"/>
              <p:nvPr/>
            </p:nvSpPr>
            <p:spPr>
              <a:xfrm>
                <a:off x="8798560" y="2671959"/>
                <a:ext cx="3393440" cy="1200329"/>
              </a:xfrm>
              <a:prstGeom prst="rect">
                <a:avLst/>
              </a:prstGeom>
              <a:noFill/>
            </p:spPr>
            <p:txBody>
              <a:bodyPr wrap="square" rtlCol="0">
                <a:spAutoFit/>
              </a:bodyPr>
              <a:lstStyle/>
              <a:p>
                <a:pPr marL="285750" indent="-285750">
                  <a:buFont typeface="Arial" panose="020B0604020202020204" pitchFamily="34" charset="0"/>
                  <a:buChar char="•"/>
                </a:pPr>
                <a:r>
                  <a:rPr lang="en-US" altLang="zh-CN" dirty="0">
                    <a:solidFill>
                      <a:srgbClr val="FF0000"/>
                    </a:solidFill>
                  </a:rPr>
                  <a:t>True triplet: </a:t>
                </a:r>
                <a14:m>
                  <m:oMath xmlns:m="http://schemas.openxmlformats.org/officeDocument/2006/math">
                    <m:d>
                      <m:dPr>
                        <m:ctrlPr>
                          <a:rPr lang="en-US" sz="1800" i="1" kern="0" smtClean="0">
                            <a:solidFill>
                              <a:srgbClr val="FF0000"/>
                            </a:solidFill>
                            <a:latin typeface="Cambria Math" panose="02040503050406030204" pitchFamily="18" charset="0"/>
                            <a:cs typeface="Arial" panose="020B0604020202020204" pitchFamily="34" charset="0"/>
                          </a:rPr>
                        </m:ctrlPr>
                      </m:dPr>
                      <m:e>
                        <m:r>
                          <m:rPr>
                            <m:sty m:val="p"/>
                          </m:rPr>
                          <a:rPr lang="en-US" sz="1800" b="0" i="0" kern="0">
                            <a:solidFill>
                              <a:srgbClr val="FF0000"/>
                            </a:solidFill>
                            <a:latin typeface="Cambria Math" panose="02040503050406030204" pitchFamily="18" charset="0"/>
                            <a:cs typeface="Arial" panose="020B0604020202020204" pitchFamily="34" charset="0"/>
                          </a:rPr>
                          <m:t>h</m:t>
                        </m:r>
                        <m:r>
                          <a:rPr lang="en-US" sz="1800" b="0" i="0" kern="0">
                            <a:solidFill>
                              <a:srgbClr val="FF0000"/>
                            </a:solidFill>
                            <a:latin typeface="Cambria Math" panose="02040503050406030204" pitchFamily="18" charset="0"/>
                            <a:cs typeface="Arial" panose="020B0604020202020204" pitchFamily="34" charset="0"/>
                          </a:rPr>
                          <m:t>,</m:t>
                        </m:r>
                        <m:r>
                          <m:rPr>
                            <m:sty m:val="p"/>
                          </m:rPr>
                          <a:rPr lang="en-US" sz="1800" b="0" i="0" kern="0">
                            <a:solidFill>
                              <a:srgbClr val="FF0000"/>
                            </a:solidFill>
                            <a:latin typeface="Cambria Math" panose="02040503050406030204" pitchFamily="18" charset="0"/>
                            <a:cs typeface="Arial" panose="020B0604020202020204" pitchFamily="34" charset="0"/>
                          </a:rPr>
                          <m:t>r</m:t>
                        </m:r>
                        <m:r>
                          <a:rPr lang="en-US" sz="1800" b="0" i="0" kern="0">
                            <a:solidFill>
                              <a:srgbClr val="FF0000"/>
                            </a:solidFill>
                            <a:latin typeface="Cambria Math" panose="02040503050406030204" pitchFamily="18" charset="0"/>
                            <a:cs typeface="Arial" panose="020B0604020202020204" pitchFamily="34" charset="0"/>
                          </a:rPr>
                          <m:t>, </m:t>
                        </m:r>
                        <m:r>
                          <m:rPr>
                            <m:sty m:val="p"/>
                          </m:rPr>
                          <a:rPr lang="en-US" sz="1800" b="0" i="0" kern="0">
                            <a:solidFill>
                              <a:srgbClr val="FF0000"/>
                            </a:solidFill>
                            <a:latin typeface="Cambria Math" panose="02040503050406030204" pitchFamily="18" charset="0"/>
                            <a:cs typeface="Arial" panose="020B0604020202020204" pitchFamily="34" charset="0"/>
                          </a:rPr>
                          <m:t>t</m:t>
                        </m:r>
                      </m:e>
                    </m:d>
                  </m:oMath>
                </a14:m>
                <a:endParaRPr lang="en-US" dirty="0">
                  <a:solidFill>
                    <a:srgbClr val="FF0000"/>
                  </a:solidFill>
                </a:endParaRPr>
              </a:p>
              <a:p>
                <a:pPr marL="285750" indent="-285750">
                  <a:buFont typeface="Arial" panose="020B0604020202020204" pitchFamily="34" charset="0"/>
                  <a:buChar char="•"/>
                </a:pPr>
                <a:r>
                  <a:rPr lang="en-US" dirty="0">
                    <a:solidFill>
                      <a:srgbClr val="FF0000"/>
                    </a:solidFill>
                  </a:rPr>
                  <a:t>Corrupted triplets: </a:t>
                </a:r>
              </a:p>
              <a:p>
                <a:pPr marL="742950" lvl="1" indent="-285750">
                  <a:buFont typeface="Arial" panose="020B0604020202020204" pitchFamily="34" charset="0"/>
                  <a:buChar char="•"/>
                </a:pPr>
                <a:r>
                  <a:rPr lang="en-US" dirty="0">
                    <a:solidFill>
                      <a:srgbClr val="FF0000"/>
                    </a:solidFill>
                  </a:rPr>
                  <a:t>(h’, r, t), (h, r, t’), (h’, r, t’)</a:t>
                </a:r>
              </a:p>
              <a:p>
                <a:pPr marL="285750" indent="-285750">
                  <a:buFont typeface="Arial" panose="020B0604020202020204" pitchFamily="34" charset="0"/>
                  <a:buChar char="•"/>
                </a:pPr>
                <a:r>
                  <a:rPr lang="en-US" dirty="0">
                    <a:solidFill>
                      <a:srgbClr val="FF0000"/>
                    </a:solidFill>
                  </a:rPr>
                  <a:t>𝛾: the margin</a:t>
                </a:r>
              </a:p>
            </p:txBody>
          </p:sp>
        </mc:Choice>
        <mc:Fallback xmlns="">
          <p:sp>
            <p:nvSpPr>
              <p:cNvPr id="9" name="TextBox 8">
                <a:extLst>
                  <a:ext uri="{FF2B5EF4-FFF2-40B4-BE49-F238E27FC236}">
                    <a16:creationId xmlns:a16="http://schemas.microsoft.com/office/drawing/2014/main" id="{C56C6C26-FBD8-0B05-1207-95227FA550EF}"/>
                  </a:ext>
                </a:extLst>
              </p:cNvPr>
              <p:cNvSpPr txBox="1">
                <a:spLocks noRot="1" noChangeAspect="1" noMove="1" noResize="1" noEditPoints="1" noAdjustHandles="1" noChangeArrowheads="1" noChangeShapeType="1" noTextEdit="1"/>
              </p:cNvSpPr>
              <p:nvPr/>
            </p:nvSpPr>
            <p:spPr>
              <a:xfrm>
                <a:off x="8798560" y="2671959"/>
                <a:ext cx="3393440" cy="1200329"/>
              </a:xfrm>
              <a:prstGeom prst="rect">
                <a:avLst/>
              </a:prstGeom>
              <a:blipFill>
                <a:blip r:embed="rId5"/>
                <a:stretch>
                  <a:fillRect l="-1115" t="-2105" b="-7368"/>
                </a:stretch>
              </a:blipFill>
            </p:spPr>
            <p:txBody>
              <a:bodyPr/>
              <a:lstStyle/>
              <a:p>
                <a:r>
                  <a:rPr lang="en-US">
                    <a:noFill/>
                  </a:rPr>
                  <a:t> </a:t>
                </a:r>
              </a:p>
            </p:txBody>
          </p:sp>
        </mc:Fallback>
      </mc:AlternateContent>
    </p:spTree>
    <p:extLst>
      <p:ext uri="{BB962C8B-B14F-4D97-AF65-F5344CB8AC3E}">
        <p14:creationId xmlns:p14="http://schemas.microsoft.com/office/powerpoint/2010/main" val="33570153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0F74-BBD0-C8BC-8414-B13500A41422}"/>
              </a:ext>
            </a:extLst>
          </p:cNvPr>
          <p:cNvSpPr>
            <a:spLocks noGrp="1"/>
          </p:cNvSpPr>
          <p:nvPr>
            <p:ph type="title"/>
          </p:nvPr>
        </p:nvSpPr>
        <p:spPr>
          <a:xfrm>
            <a:off x="508000" y="88894"/>
            <a:ext cx="11074400" cy="1143000"/>
          </a:xfrm>
        </p:spPr>
        <p:txBody>
          <a:bodyPr>
            <a:normAutofit/>
          </a:bodyPr>
          <a:lstStyle/>
          <a:p>
            <a:pPr fontAlgn="base">
              <a:lnSpc>
                <a:spcPct val="100000"/>
              </a:lnSpc>
              <a:spcAft>
                <a:spcPct val="0"/>
              </a:spcAft>
            </a:pPr>
            <a:r>
              <a:rPr lang="en-US" sz="4000" b="1" kern="0" dirty="0">
                <a:solidFill>
                  <a:srgbClr val="11284B"/>
                </a:solidFill>
                <a:latin typeface="Arial"/>
                <a:cs typeface="Arial"/>
              </a:rPr>
              <a:t>Knowledge Graph</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BAC1AC7-A6CD-1797-6586-F78795EE2FC7}"/>
                  </a:ext>
                </a:extLst>
              </p:cNvPr>
              <p:cNvSpPr>
                <a:spLocks noGrp="1"/>
              </p:cNvSpPr>
              <p:nvPr>
                <p:ph idx="1"/>
              </p:nvPr>
            </p:nvSpPr>
            <p:spPr>
              <a:xfrm>
                <a:off x="508000" y="1414459"/>
                <a:ext cx="11074400"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Represents a collection of interlinked descriptions of entities </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Objects, events or concepts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Multiple types of entities and relations exist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Facts are represented as triplets (</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h</m:t>
                    </m:r>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 </m:t>
                    </m:r>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𝑟</m:t>
                    </m:r>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 </m:t>
                    </m:r>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𝑡</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(‘Paris’, ‘</a:t>
                </a:r>
                <a:r>
                  <a:rPr lang="en-US" sz="2000" kern="0" dirty="0" err="1">
                    <a:solidFill>
                      <a:schemeClr val="tx1">
                        <a:lumMod val="95000"/>
                        <a:lumOff val="5000"/>
                      </a:schemeClr>
                    </a:solidFill>
                    <a:latin typeface="Arial" panose="020B0604020202020204" pitchFamily="34" charset="0"/>
                    <a:cs typeface="Arial" panose="020B0604020202020204" pitchFamily="34" charset="0"/>
                  </a:rPr>
                  <a:t>is_a</a:t>
                </a:r>
                <a:r>
                  <a:rPr lang="en-US" sz="2000" kern="0" dirty="0">
                    <a:solidFill>
                      <a:schemeClr val="tx1">
                        <a:lumMod val="95000"/>
                        <a:lumOff val="5000"/>
                      </a:schemeClr>
                    </a:solidFill>
                    <a:latin typeface="Arial" panose="020B0604020202020204" pitchFamily="34" charset="0"/>
                    <a:cs typeface="Arial" panose="020B0604020202020204" pitchFamily="34" charset="0"/>
                  </a:rPr>
                  <a:t>’, ‘city’)</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(‘Alice’, ‘</a:t>
                </a:r>
                <a:r>
                  <a:rPr lang="en-US" sz="2000" kern="0" dirty="0" err="1">
                    <a:solidFill>
                      <a:schemeClr val="tx1">
                        <a:lumMod val="95000"/>
                        <a:lumOff val="5000"/>
                      </a:schemeClr>
                    </a:solidFill>
                    <a:latin typeface="Arial" panose="020B0604020202020204" pitchFamily="34" charset="0"/>
                    <a:cs typeface="Arial" panose="020B0604020202020204" pitchFamily="34" charset="0"/>
                  </a:rPr>
                  <a:t>is_friend_of</a:t>
                </a:r>
                <a:r>
                  <a:rPr lang="en-US" sz="2000" kern="0" dirty="0">
                    <a:solidFill>
                      <a:schemeClr val="tx1">
                        <a:lumMod val="95000"/>
                        <a:lumOff val="5000"/>
                      </a:schemeClr>
                    </a:solidFill>
                    <a:latin typeface="Arial" panose="020B0604020202020204" pitchFamily="34" charset="0"/>
                    <a:cs typeface="Arial" panose="020B0604020202020204" pitchFamily="34" charset="0"/>
                  </a:rPr>
                  <a:t>’, ‘Bob’)</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endParaRPr lang="en-US" dirty="0"/>
              </a:p>
            </p:txBody>
          </p:sp>
        </mc:Choice>
        <mc:Fallback xmlns="">
          <p:sp>
            <p:nvSpPr>
              <p:cNvPr id="3" name="Content Placeholder 2">
                <a:extLst>
                  <a:ext uri="{FF2B5EF4-FFF2-40B4-BE49-F238E27FC236}">
                    <a16:creationId xmlns:a16="http://schemas.microsoft.com/office/drawing/2014/main" id="{2BAC1AC7-A6CD-1797-6586-F78795EE2FC7}"/>
                  </a:ext>
                </a:extLst>
              </p:cNvPr>
              <p:cNvSpPr>
                <a:spLocks noGrp="1" noRot="1" noChangeAspect="1" noMove="1" noResize="1" noEditPoints="1" noAdjustHandles="1" noChangeArrowheads="1" noChangeShapeType="1" noTextEdit="1"/>
              </p:cNvSpPr>
              <p:nvPr>
                <p:ph idx="1"/>
              </p:nvPr>
            </p:nvSpPr>
            <p:spPr>
              <a:xfrm>
                <a:off x="508000" y="1414459"/>
                <a:ext cx="11074400" cy="4525963"/>
              </a:xfrm>
              <a:blipFill>
                <a:blip r:embed="rId3"/>
                <a:stretch>
                  <a:fillRect l="-881" t="-404"/>
                </a:stretch>
              </a:blipFill>
            </p:spPr>
            <p:txBody>
              <a:bodyPr/>
              <a:lstStyle/>
              <a:p>
                <a:r>
                  <a:rPr lang="en-US">
                    <a:noFill/>
                  </a:rPr>
                  <a:t> </a:t>
                </a:r>
              </a:p>
            </p:txBody>
          </p:sp>
        </mc:Fallback>
      </mc:AlternateContent>
      <p:pic>
        <p:nvPicPr>
          <p:cNvPr id="5" name="Picture 4" descr="Knowledge Graphs - Amazon Neptune - Amazon Web Services">
            <a:extLst>
              <a:ext uri="{FF2B5EF4-FFF2-40B4-BE49-F238E27FC236}">
                <a16:creationId xmlns:a16="http://schemas.microsoft.com/office/drawing/2014/main" id="{80303A4F-261B-4B8F-7BF2-910CD278C3A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59795" y="2611795"/>
            <a:ext cx="5530644" cy="3315651"/>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3">
            <a:extLst>
              <a:ext uri="{FF2B5EF4-FFF2-40B4-BE49-F238E27FC236}">
                <a16:creationId xmlns:a16="http://schemas.microsoft.com/office/drawing/2014/main" id="{9ABD790C-1095-586E-B9B5-D47FB16267C1}"/>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a:t>
            </a:fld>
            <a:endParaRPr lang="en-US" dirty="0"/>
          </a:p>
        </p:txBody>
      </p:sp>
      <p:sp>
        <p:nvSpPr>
          <p:cNvPr id="10" name="Oval 9">
            <a:extLst>
              <a:ext uri="{FF2B5EF4-FFF2-40B4-BE49-F238E27FC236}">
                <a16:creationId xmlns:a16="http://schemas.microsoft.com/office/drawing/2014/main" id="{CB6B50AE-20A4-F817-FE1F-F8A700C9E063}"/>
              </a:ext>
            </a:extLst>
          </p:cNvPr>
          <p:cNvSpPr/>
          <p:nvPr/>
        </p:nvSpPr>
        <p:spPr>
          <a:xfrm rot="18517652">
            <a:off x="8021008" y="3510709"/>
            <a:ext cx="852225" cy="2141029"/>
          </a:xfrm>
          <a:prstGeom prst="ellipse">
            <a:avLst/>
          </a:prstGeom>
          <a:solidFill>
            <a:schemeClr val="lt1">
              <a:alpha val="0"/>
            </a:schemeClr>
          </a:solid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F8165FB6-4370-00F4-86A0-4D6D78F98903}"/>
              </a:ext>
            </a:extLst>
          </p:cNvPr>
          <p:cNvSpPr/>
          <p:nvPr/>
        </p:nvSpPr>
        <p:spPr>
          <a:xfrm rot="2880100">
            <a:off x="8327856" y="2348517"/>
            <a:ext cx="852225" cy="1922500"/>
          </a:xfrm>
          <a:prstGeom prst="ellipse">
            <a:avLst/>
          </a:prstGeom>
          <a:solidFill>
            <a:schemeClr val="lt1">
              <a:alpha val="0"/>
            </a:schemeClr>
          </a:solidFill>
          <a:ln w="25400">
            <a:solidFill>
              <a:srgbClr val="C0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4" name="Rounded Rectangle 5">
            <a:extLst>
              <a:ext uri="{FF2B5EF4-FFF2-40B4-BE49-F238E27FC236}">
                <a16:creationId xmlns:a16="http://schemas.microsoft.com/office/drawing/2014/main" id="{02E1023E-0BC5-DFDD-B3AA-EF0228C35C04}"/>
              </a:ext>
            </a:extLst>
          </p:cNvPr>
          <p:cNvSpPr/>
          <p:nvPr/>
        </p:nvSpPr>
        <p:spPr>
          <a:xfrm>
            <a:off x="2092713" y="4353061"/>
            <a:ext cx="3639493" cy="1587361"/>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highlight>
                <a:srgbClr val="FFFF00"/>
              </a:highlight>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D81088A1-1016-874B-2278-5B9A62165485}"/>
                  </a:ext>
                </a:extLst>
              </p:cNvPr>
              <p:cNvSpPr txBox="1"/>
              <p:nvPr/>
            </p:nvSpPr>
            <p:spPr>
              <a:xfrm>
                <a:off x="2199589" y="4326183"/>
                <a:ext cx="3438954" cy="2123658"/>
              </a:xfrm>
              <a:prstGeom prst="rect">
                <a:avLst/>
              </a:prstGeom>
              <a:noFill/>
            </p:spPr>
            <p:txBody>
              <a:bodyPr wrap="square" rtlCol="0">
                <a:spAutoFit/>
              </a:bodyPr>
              <a:lstStyle/>
              <a:p>
                <a:r>
                  <a:rPr lang="en-US" altLang="zh-CN" sz="2400" b="1" dirty="0">
                    <a:solidFill>
                      <a:srgbClr val="FF0000"/>
                    </a:solidFill>
                    <a:highlight>
                      <a:srgbClr val="FFFF00"/>
                    </a:highlight>
                  </a:rPr>
                  <a:t>Notation</a:t>
                </a:r>
                <a:r>
                  <a:rPr lang="zh-CN" altLang="en-US" sz="2400" b="1" dirty="0">
                    <a:solidFill>
                      <a:srgbClr val="FF0000"/>
                    </a:solidFill>
                    <a:highlight>
                      <a:srgbClr val="FFFF00"/>
                    </a:highlight>
                  </a:rPr>
                  <a:t> </a:t>
                </a:r>
                <a:r>
                  <a:rPr lang="en-US" altLang="zh-CN" sz="2400" b="1" dirty="0">
                    <a:solidFill>
                      <a:srgbClr val="FF0000"/>
                    </a:solidFill>
                    <a:highlight>
                      <a:srgbClr val="FFFF00"/>
                    </a:highlight>
                  </a:rPr>
                  <a:t>&amp;</a:t>
                </a:r>
                <a:r>
                  <a:rPr lang="zh-CN" altLang="en-US" sz="2400" b="1" dirty="0">
                    <a:solidFill>
                      <a:srgbClr val="FF0000"/>
                    </a:solidFill>
                    <a:highlight>
                      <a:srgbClr val="FFFF00"/>
                    </a:highlight>
                  </a:rPr>
                  <a:t> </a:t>
                </a:r>
                <a:r>
                  <a:rPr lang="en-US" altLang="zh-CN" sz="2400" b="1" dirty="0">
                    <a:solidFill>
                      <a:srgbClr val="FF0000"/>
                    </a:solidFill>
                    <a:highlight>
                      <a:srgbClr val="FFFF00"/>
                    </a:highlight>
                  </a:rPr>
                  <a:t>Symbols</a:t>
                </a:r>
              </a:p>
              <a:p>
                <a:pPr marL="285750" indent="-285750">
                  <a:buFont typeface="Arial" panose="020B0604020202020204" pitchFamily="34" charset="0"/>
                  <a:buChar char="•"/>
                </a:pPr>
                <a:r>
                  <a:rPr lang="en-US" altLang="zh-CN" dirty="0">
                    <a:solidFill>
                      <a:srgbClr val="FF0000"/>
                    </a:solidFill>
                    <a:highlight>
                      <a:srgbClr val="FFFF00"/>
                    </a:highlight>
                  </a:rPr>
                  <a:t>ℎ:</a:t>
                </a:r>
                <a:r>
                  <a:rPr lang="zh-CN" altLang="en-US" dirty="0">
                    <a:solidFill>
                      <a:srgbClr val="FF0000"/>
                    </a:solidFill>
                    <a:highlight>
                      <a:srgbClr val="FFFF00"/>
                    </a:highlight>
                  </a:rPr>
                  <a:t> </a:t>
                </a:r>
                <a:r>
                  <a:rPr lang="en-US" altLang="zh-CN" dirty="0">
                    <a:solidFill>
                      <a:srgbClr val="FF0000"/>
                    </a:solidFill>
                    <a:highlight>
                      <a:srgbClr val="FFFF00"/>
                    </a:highlight>
                  </a:rPr>
                  <a:t>the head entity </a:t>
                </a:r>
              </a:p>
              <a:p>
                <a:pPr marL="285750" indent="-285750">
                  <a:buFont typeface="Arial" panose="020B0604020202020204" pitchFamily="34" charset="0"/>
                  <a:buChar char="•"/>
                </a:pPr>
                <a:r>
                  <a:rPr lang="zh-CN" altLang="en-US" dirty="0">
                    <a:solidFill>
                      <a:srgbClr val="FF0000"/>
                    </a:solidFill>
                    <a:highlight>
                      <a:srgbClr val="FFFF00"/>
                    </a:highlight>
                  </a:rPr>
                  <a:t>𝑟</a:t>
                </a:r>
                <a:r>
                  <a:rPr lang="en-US" altLang="zh-CN" i="1" dirty="0">
                    <a:solidFill>
                      <a:srgbClr val="FF0000"/>
                    </a:solidFill>
                    <a:highlight>
                      <a:srgbClr val="FFFF00"/>
                    </a:highlight>
                  </a:rPr>
                  <a:t>: </a:t>
                </a:r>
                <a:r>
                  <a:rPr lang="en-US" altLang="zh-CN" dirty="0">
                    <a:solidFill>
                      <a:srgbClr val="FF0000"/>
                    </a:solidFill>
                    <a:highlight>
                      <a:srgbClr val="FFFF00"/>
                    </a:highlight>
                  </a:rPr>
                  <a:t>the relation</a:t>
                </a:r>
              </a:p>
              <a:p>
                <a:pPr marL="285750" indent="-285750">
                  <a:buFont typeface="Arial" panose="020B0604020202020204" pitchFamily="34" charset="0"/>
                  <a:buChar char="•"/>
                </a:pPr>
                <a14:m>
                  <m:oMath xmlns:m="http://schemas.openxmlformats.org/officeDocument/2006/math">
                    <m:r>
                      <a:rPr lang="en-US" altLang="zh-CN" b="0" i="1" smtClean="0">
                        <a:solidFill>
                          <a:srgbClr val="FF0000"/>
                        </a:solidFill>
                        <a:highlight>
                          <a:srgbClr val="FFFF00"/>
                        </a:highlight>
                        <a:latin typeface="Cambria Math" panose="02040503050406030204" pitchFamily="18" charset="0"/>
                      </a:rPr>
                      <m:t>𝑡</m:t>
                    </m:r>
                  </m:oMath>
                </a14:m>
                <a:r>
                  <a:rPr lang="en-US" altLang="zh-CN" dirty="0">
                    <a:solidFill>
                      <a:srgbClr val="FF0000"/>
                    </a:solidFill>
                    <a:highlight>
                      <a:srgbClr val="FFFF00"/>
                    </a:highlight>
                  </a:rPr>
                  <a:t>:</a:t>
                </a:r>
                <a:r>
                  <a:rPr lang="zh-CN" altLang="en-US" dirty="0">
                    <a:solidFill>
                      <a:srgbClr val="FF0000"/>
                    </a:solidFill>
                    <a:highlight>
                      <a:srgbClr val="FFFF00"/>
                    </a:highlight>
                  </a:rPr>
                  <a:t> </a:t>
                </a:r>
                <a:r>
                  <a:rPr lang="en-US" altLang="zh-CN" dirty="0">
                    <a:solidFill>
                      <a:srgbClr val="FF0000"/>
                    </a:solidFill>
                    <a:highlight>
                      <a:srgbClr val="FFFF00"/>
                    </a:highlight>
                  </a:rPr>
                  <a:t>the tail entity </a:t>
                </a:r>
              </a:p>
              <a:p>
                <a:pPr marL="285750" indent="-285750">
                  <a:buFont typeface="Arial" panose="020B0604020202020204" pitchFamily="34" charset="0"/>
                  <a:buChar char="•"/>
                </a:pPr>
                <a:r>
                  <a:rPr lang="en-US" altLang="zh-CN" i="1" dirty="0">
                    <a:solidFill>
                      <a:srgbClr val="FF0000"/>
                    </a:solidFill>
                    <a:highlight>
                      <a:srgbClr val="FFFF00"/>
                    </a:highlight>
                  </a:rPr>
                  <a:t>(h, r, t)</a:t>
                </a:r>
                <a:r>
                  <a:rPr lang="en-US" altLang="zh-CN" dirty="0">
                    <a:solidFill>
                      <a:srgbClr val="FF0000"/>
                    </a:solidFill>
                    <a:highlight>
                      <a:srgbClr val="FFFF00"/>
                    </a:highlight>
                  </a:rPr>
                  <a:t>: the triplet</a:t>
                </a:r>
              </a:p>
              <a:p>
                <a:pPr marL="285750" indent="-285750">
                  <a:buFont typeface="Arial" panose="020B0604020202020204" pitchFamily="34" charset="0"/>
                  <a:buChar char="•"/>
                </a:pPr>
                <a:endParaRPr lang="en-US" dirty="0">
                  <a:solidFill>
                    <a:srgbClr val="FF0000"/>
                  </a:solidFill>
                  <a:highlight>
                    <a:srgbClr val="FFFF00"/>
                  </a:highlight>
                </a:endParaRPr>
              </a:p>
              <a:p>
                <a:endParaRPr lang="en-US" dirty="0"/>
              </a:p>
            </p:txBody>
          </p:sp>
        </mc:Choice>
        <mc:Fallback xmlns="">
          <p:sp>
            <p:nvSpPr>
              <p:cNvPr id="7" name="TextBox 6">
                <a:extLst>
                  <a:ext uri="{FF2B5EF4-FFF2-40B4-BE49-F238E27FC236}">
                    <a16:creationId xmlns:a16="http://schemas.microsoft.com/office/drawing/2014/main" id="{D81088A1-1016-874B-2278-5B9A62165485}"/>
                  </a:ext>
                </a:extLst>
              </p:cNvPr>
              <p:cNvSpPr txBox="1">
                <a:spLocks noRot="1" noChangeAspect="1" noMove="1" noResize="1" noEditPoints="1" noAdjustHandles="1" noChangeArrowheads="1" noChangeShapeType="1" noTextEdit="1"/>
              </p:cNvSpPr>
              <p:nvPr/>
            </p:nvSpPr>
            <p:spPr>
              <a:xfrm>
                <a:off x="2199589" y="4326183"/>
                <a:ext cx="3438954" cy="2123658"/>
              </a:xfrm>
              <a:prstGeom prst="rect">
                <a:avLst/>
              </a:prstGeom>
              <a:blipFill>
                <a:blip r:embed="rId5"/>
                <a:stretch>
                  <a:fillRect l="-2941" t="-2381"/>
                </a:stretch>
              </a:blipFill>
            </p:spPr>
            <p:txBody>
              <a:bodyPr/>
              <a:lstStyle/>
              <a:p>
                <a:r>
                  <a:rPr lang="en-US">
                    <a:noFill/>
                  </a:rPr>
                  <a:t> </a:t>
                </a:r>
              </a:p>
            </p:txBody>
          </p:sp>
        </mc:Fallback>
      </mc:AlternateContent>
    </p:spTree>
    <p:extLst>
      <p:ext uri="{BB962C8B-B14F-4D97-AF65-F5344CB8AC3E}">
        <p14:creationId xmlns:p14="http://schemas.microsoft.com/office/powerpoint/2010/main" val="1655072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08E8-BC67-9F34-34FE-C43907FADC1A}"/>
              </a:ext>
            </a:extLst>
          </p:cNvPr>
          <p:cNvSpPr>
            <a:spLocks noGrp="1"/>
          </p:cNvSpPr>
          <p:nvPr>
            <p:ph type="title"/>
          </p:nvPr>
        </p:nvSpPr>
        <p:spPr/>
        <p:txBody>
          <a:bodyPr/>
          <a:lstStyle/>
          <a:p>
            <a:r>
              <a:rPr lang="en-US" b="1" kern="0" dirty="0" err="1">
                <a:solidFill>
                  <a:srgbClr val="11284B"/>
                </a:solidFill>
                <a:latin typeface="Arial"/>
                <a:cs typeface="Arial"/>
              </a:rPr>
              <a:t>TransE</a:t>
            </a:r>
            <a:r>
              <a:rPr lang="en-US" b="1" kern="0" dirty="0">
                <a:solidFill>
                  <a:srgbClr val="11284B"/>
                </a:solidFill>
                <a:latin typeface="Arial"/>
                <a:cs typeface="Arial"/>
              </a:rPr>
              <a:t>: </a:t>
            </a:r>
            <a:r>
              <a:rPr lang="en-US" sz="4400" b="1" kern="0" dirty="0">
                <a:solidFill>
                  <a:srgbClr val="11284B"/>
                </a:solidFill>
                <a:latin typeface="Arial"/>
                <a:cs typeface="Arial"/>
              </a:rPr>
              <a:t>Key </a:t>
            </a:r>
            <a:r>
              <a:rPr lang="en-US" b="1" kern="0" dirty="0">
                <a:solidFill>
                  <a:srgbClr val="11284B"/>
                </a:solidFill>
                <a:latin typeface="Arial"/>
                <a:cs typeface="Arial"/>
              </a:rPr>
              <a:t>Properties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D4CA189-7722-E718-FD8F-A1895171D4EE}"/>
                  </a:ext>
                </a:extLst>
              </p:cNvPr>
              <p:cNvSpPr txBox="1">
                <a:spLocks/>
              </p:cNvSpPr>
              <p:nvPr/>
            </p:nvSpPr>
            <p:spPr>
              <a:xfrm>
                <a:off x="508000" y="1600203"/>
                <a:ext cx="1152805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Pros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Can model antisymmetric relations: </a:t>
                </a:r>
                <a14:m>
                  <m:oMath xmlns:m="http://schemas.openxmlformats.org/officeDocument/2006/math">
                    <m:r>
                      <a:rPr lang="en-US" sz="2000" kern="0">
                        <a:solidFill>
                          <a:schemeClr val="tx1">
                            <a:lumMod val="95000"/>
                            <a:lumOff val="5000"/>
                          </a:schemeClr>
                        </a:solidFill>
                        <a:latin typeface="Cambria Math" panose="02040503050406030204" pitchFamily="18" charset="0"/>
                        <a:cs typeface="Arial" panose="020B0604020202020204" pitchFamily="34" charset="0"/>
                      </a:rPr>
                      <m:t>𝐡</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𝐫</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𝐭</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but </a:t>
                </a:r>
                <a14:m>
                  <m:oMath xmlns:m="http://schemas.openxmlformats.org/officeDocument/2006/math">
                    <m:r>
                      <a:rPr lang="en-US" sz="2000" b="1" i="0" kern="0">
                        <a:solidFill>
                          <a:schemeClr val="tx1">
                            <a:lumMod val="95000"/>
                            <a:lumOff val="5000"/>
                          </a:schemeClr>
                        </a:solidFill>
                        <a:latin typeface="Cambria Math" panose="02040503050406030204" pitchFamily="18" charset="0"/>
                        <a:cs typeface="Arial" panose="020B0604020202020204" pitchFamily="34" charset="0"/>
                      </a:rPr>
                      <m:t>𝐭</m:t>
                    </m:r>
                    <m:r>
                      <a:rPr lang="en-US" sz="2000" b="1" i="0" kern="0">
                        <a:solidFill>
                          <a:schemeClr val="tx1">
                            <a:lumMod val="95000"/>
                            <a:lumOff val="5000"/>
                          </a:schemeClr>
                        </a:solidFill>
                        <a:latin typeface="Cambria Math" panose="02040503050406030204" pitchFamily="18" charset="0"/>
                        <a:cs typeface="Arial" panose="020B0604020202020204" pitchFamily="34" charset="0"/>
                      </a:rPr>
                      <m:t>+</m:t>
                    </m:r>
                    <m:r>
                      <a:rPr lang="en-US" sz="2000" b="1" i="0" kern="0">
                        <a:solidFill>
                          <a:schemeClr val="tx1">
                            <a:lumMod val="95000"/>
                            <a:lumOff val="5000"/>
                          </a:schemeClr>
                        </a:solidFill>
                        <a:latin typeface="Cambria Math" panose="02040503050406030204" pitchFamily="18" charset="0"/>
                        <a:cs typeface="Arial" panose="020B0604020202020204" pitchFamily="34" charset="0"/>
                      </a:rPr>
                      <m:t>𝐫</m:t>
                    </m:r>
                    <m:r>
                      <a:rPr lang="en-US" sz="2000" b="1" i="0" kern="0">
                        <a:solidFill>
                          <a:schemeClr val="tx1">
                            <a:lumMod val="95000"/>
                            <a:lumOff val="5000"/>
                          </a:schemeClr>
                        </a:solidFill>
                        <a:latin typeface="Cambria Math" panose="02040503050406030204" pitchFamily="18" charset="0"/>
                        <a:cs typeface="Arial" panose="020B0604020202020204" pitchFamily="34" charset="0"/>
                      </a:rPr>
                      <m:t>≠</m:t>
                    </m:r>
                    <m:r>
                      <a:rPr lang="en-US" sz="2000" b="1" i="0" kern="0">
                        <a:solidFill>
                          <a:schemeClr val="tx1">
                            <a:lumMod val="95000"/>
                            <a:lumOff val="5000"/>
                          </a:schemeClr>
                        </a:solidFill>
                        <a:latin typeface="Cambria Math" panose="02040503050406030204" pitchFamily="18" charset="0"/>
                        <a:cs typeface="Arial" panose="020B0604020202020204" pitchFamily="34" charset="0"/>
                      </a:rPr>
                      <m:t>𝐡</m:t>
                    </m:r>
                  </m:oMath>
                </a14:m>
                <a:r>
                  <a:rPr lang="en-US" sz="2000" b="1" kern="0" dirty="0">
                    <a:solidFill>
                      <a:schemeClr val="tx1">
                        <a:lumMod val="95000"/>
                        <a:lumOff val="5000"/>
                      </a:schemeClr>
                    </a:solidFill>
                    <a:latin typeface="Arial" panose="020B0604020202020204" pitchFamily="34" charset="0"/>
                    <a:cs typeface="Arial" panose="020B0604020202020204" pitchFamily="34" charset="0"/>
                  </a:rPr>
                  <a:t> </a:t>
                </a:r>
                <a:r>
                  <a:rPr lang="en-US" sz="2000" kern="0" dirty="0">
                    <a:solidFill>
                      <a:schemeClr val="tx1">
                        <a:lumMod val="95000"/>
                        <a:lumOff val="5000"/>
                      </a:schemeClr>
                    </a:solidFill>
                    <a:latin typeface="Arial" panose="020B0604020202020204" pitchFamily="34" charset="0"/>
                    <a:cs typeface="Arial" panose="020B0604020202020204" pitchFamily="34" charset="0"/>
                  </a:rPr>
                  <a:t>if </a:t>
                </a:r>
                <a14:m>
                  <m:oMath xmlns:m="http://schemas.openxmlformats.org/officeDocument/2006/math">
                    <m:r>
                      <a:rPr lang="en-US" sz="2000" kern="0">
                        <a:solidFill>
                          <a:schemeClr val="tx1">
                            <a:lumMod val="95000"/>
                            <a:lumOff val="5000"/>
                          </a:schemeClr>
                        </a:solidFill>
                        <a:latin typeface="Cambria Math" panose="02040503050406030204" pitchFamily="18" charset="0"/>
                        <a:cs typeface="Arial" panose="020B0604020202020204" pitchFamily="34" charset="0"/>
                      </a:rPr>
                      <m:t>𝐫</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0</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Can model inverse relations: </a:t>
                </a:r>
                <a14:m>
                  <m:oMath xmlns:m="http://schemas.openxmlformats.org/officeDocument/2006/math">
                    <m:r>
                      <a:rPr lang="en-US" sz="2000" b="1" i="0" smtClean="0">
                        <a:latin typeface="Cambria Math" panose="02040503050406030204" pitchFamily="18" charset="0"/>
                        <a:ea typeface="Cambria Math" panose="02040503050406030204" pitchFamily="18" charset="0"/>
                      </a:rPr>
                      <m:t>𝐡</m:t>
                    </m:r>
                    <m:r>
                      <a:rPr lang="en-US" sz="2000" b="1" i="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0" smtClean="0">
                            <a:latin typeface="Cambria Math" panose="02040503050406030204" pitchFamily="18" charset="0"/>
                            <a:ea typeface="Cambria Math" panose="02040503050406030204" pitchFamily="18" charset="0"/>
                          </a:rPr>
                          <m:t>𝐫</m:t>
                        </m:r>
                      </m:e>
                      <m:sub>
                        <m:r>
                          <a:rPr lang="en-US" sz="2000" b="1" i="0">
                            <a:latin typeface="Cambria Math" panose="02040503050406030204" pitchFamily="18" charset="0"/>
                            <a:ea typeface="Cambria Math" panose="02040503050406030204" pitchFamily="18" charset="0"/>
                          </a:rPr>
                          <m:t>𝟏</m:t>
                        </m:r>
                      </m:sub>
                    </m:sSub>
                    <m:r>
                      <a:rPr lang="en-US" sz="2000" b="1" i="0" smtClean="0">
                        <a:latin typeface="Cambria Math" panose="02040503050406030204" pitchFamily="18" charset="0"/>
                        <a:ea typeface="Cambria Math" panose="02040503050406030204" pitchFamily="18" charset="0"/>
                      </a:rPr>
                      <m:t>=</m:t>
                    </m:r>
                    <m:r>
                      <a:rPr lang="en-US" sz="2000" b="1" i="0" smtClean="0">
                        <a:latin typeface="Cambria Math" panose="02040503050406030204" pitchFamily="18" charset="0"/>
                        <a:ea typeface="Cambria Math" panose="02040503050406030204" pitchFamily="18" charset="0"/>
                      </a:rPr>
                      <m:t>𝐭</m:t>
                    </m:r>
                  </m:oMath>
                </a14:m>
                <a:r>
                  <a:rPr lang="en-US" sz="2000" b="1"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r>
                      <a:rPr lang="en-US" sz="2000" b="1" i="0" smtClean="0">
                        <a:latin typeface="Cambria Math" panose="02040503050406030204" pitchFamily="18" charset="0"/>
                        <a:ea typeface="Cambria Math" panose="02040503050406030204" pitchFamily="18" charset="0"/>
                      </a:rPr>
                      <m:t>𝐭</m:t>
                    </m:r>
                    <m:r>
                      <a:rPr lang="en-US" sz="2000" b="1" i="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0" smtClean="0">
                            <a:latin typeface="Cambria Math" panose="02040503050406030204" pitchFamily="18" charset="0"/>
                            <a:ea typeface="Cambria Math" panose="02040503050406030204" pitchFamily="18" charset="0"/>
                          </a:rPr>
                          <m:t>𝐫</m:t>
                        </m:r>
                      </m:e>
                      <m:sub>
                        <m:r>
                          <a:rPr lang="en-US" sz="2000" b="1" i="0" smtClean="0">
                            <a:latin typeface="Cambria Math" panose="02040503050406030204" pitchFamily="18" charset="0"/>
                            <a:ea typeface="Cambria Math" panose="02040503050406030204" pitchFamily="18" charset="0"/>
                          </a:rPr>
                          <m:t>𝟐</m:t>
                        </m:r>
                      </m:sub>
                    </m:sSub>
                    <m:r>
                      <a:rPr lang="en-US" sz="2000" b="1" i="0">
                        <a:latin typeface="Cambria Math" panose="02040503050406030204" pitchFamily="18" charset="0"/>
                        <a:ea typeface="Cambria Math" panose="02040503050406030204" pitchFamily="18" charset="0"/>
                      </a:rPr>
                      <m:t>=</m:t>
                    </m:r>
                    <m:r>
                      <a:rPr lang="en-US" sz="2000" b="1" i="0" smtClean="0">
                        <a:latin typeface="Cambria Math" panose="02040503050406030204" pitchFamily="18" charset="0"/>
                        <a:ea typeface="Cambria Math" panose="02040503050406030204" pitchFamily="18" charset="0"/>
                      </a:rPr>
                      <m:t>𝐡</m:t>
                    </m:r>
                  </m:oMath>
                </a14:m>
                <a:r>
                  <a:rPr lang="en-US" sz="2000" b="1"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a:rPr lang="en-US" sz="2000" b="1" i="0">
                            <a:latin typeface="Cambria Math" panose="02040503050406030204" pitchFamily="18" charset="0"/>
                            <a:ea typeface="Cambria Math" panose="02040503050406030204" pitchFamily="18" charset="0"/>
                          </a:rPr>
                          <m:t>𝐫</m:t>
                        </m:r>
                      </m:e>
                      <m:sub>
                        <m:r>
                          <a:rPr lang="en-US" sz="2000" b="1" i="0" smtClean="0">
                            <a:latin typeface="Cambria Math" panose="02040503050406030204" pitchFamily="18" charset="0"/>
                            <a:ea typeface="Cambria Math" panose="02040503050406030204" pitchFamily="18" charset="0"/>
                          </a:rPr>
                          <m:t>𝟏</m:t>
                        </m:r>
                      </m:sub>
                    </m:sSub>
                    <m:r>
                      <a:rPr lang="en-US" sz="2000" b="1" i="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0">
                            <a:latin typeface="Cambria Math" panose="02040503050406030204" pitchFamily="18" charset="0"/>
                            <a:ea typeface="Cambria Math" panose="02040503050406030204" pitchFamily="18" charset="0"/>
                          </a:rPr>
                          <m:t>𝐫</m:t>
                        </m:r>
                      </m:e>
                      <m:sub>
                        <m:r>
                          <a:rPr lang="en-US" sz="2000" b="1" i="0">
                            <a:latin typeface="Cambria Math" panose="02040503050406030204" pitchFamily="18" charset="0"/>
                            <a:ea typeface="Cambria Math" panose="02040503050406030204" pitchFamily="18" charset="0"/>
                          </a:rPr>
                          <m:t>𝟐</m:t>
                        </m:r>
                      </m:sub>
                    </m:sSub>
                  </m:oMath>
                </a14:m>
                <a:endParaRPr lang="en-US" sz="2000" b="1"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Can model composition relations:</a:t>
                </a:r>
                <a:r>
                  <a:rPr lang="en-US" sz="2000" b="1" dirty="0">
                    <a:ea typeface="Cambria Math" panose="02040503050406030204" pitchFamily="18" charset="0"/>
                  </a:rPr>
                  <a:t> </a:t>
                </a:r>
                <a14:m>
                  <m:oMath xmlns:m="http://schemas.openxmlformats.org/officeDocument/2006/math">
                    <m:sSub>
                      <m:sSubPr>
                        <m:ctrlPr>
                          <a:rPr lang="en-US" sz="2000" b="1" i="1">
                            <a:latin typeface="Cambria Math" panose="02040503050406030204" pitchFamily="18" charset="0"/>
                            <a:ea typeface="Cambria Math" panose="02040503050406030204" pitchFamily="18" charset="0"/>
                          </a:rPr>
                        </m:ctrlPr>
                      </m:sSubPr>
                      <m:e>
                        <m:r>
                          <a:rPr lang="en-US" sz="2000" b="1" i="0">
                            <a:latin typeface="Cambria Math" panose="02040503050406030204" pitchFamily="18" charset="0"/>
                            <a:ea typeface="Cambria Math" panose="02040503050406030204" pitchFamily="18" charset="0"/>
                          </a:rPr>
                          <m:t>𝐫</m:t>
                        </m:r>
                      </m:e>
                      <m:sub>
                        <m:r>
                          <a:rPr lang="en-US" sz="2000" b="1" i="0" smtClean="0">
                            <a:latin typeface="Cambria Math" panose="02040503050406030204" pitchFamily="18" charset="0"/>
                            <a:ea typeface="Cambria Math" panose="02040503050406030204" pitchFamily="18" charset="0"/>
                          </a:rPr>
                          <m:t>𝟑</m:t>
                        </m:r>
                      </m:sub>
                    </m:sSub>
                    <m:r>
                      <a:rPr lang="en-US" sz="2000" b="1" i="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0">
                            <a:latin typeface="Cambria Math" panose="02040503050406030204" pitchFamily="18" charset="0"/>
                            <a:ea typeface="Cambria Math" panose="02040503050406030204" pitchFamily="18" charset="0"/>
                          </a:rPr>
                          <m:t>𝐫</m:t>
                        </m:r>
                      </m:e>
                      <m:sub>
                        <m:r>
                          <a:rPr lang="en-US" sz="2000" b="1" i="0">
                            <a:latin typeface="Cambria Math" panose="02040503050406030204" pitchFamily="18" charset="0"/>
                            <a:ea typeface="Cambria Math" panose="02040503050406030204" pitchFamily="18" charset="0"/>
                          </a:rPr>
                          <m:t>𝟏</m:t>
                        </m:r>
                      </m:sub>
                    </m:sSub>
                    <m:r>
                      <a:rPr lang="en-US" sz="2000" b="1" i="0" smtClean="0">
                        <a:latin typeface="Cambria Math" panose="02040503050406030204" pitchFamily="18" charset="0"/>
                        <a:ea typeface="Cambria Math" panose="02040503050406030204" pitchFamily="18" charset="0"/>
                      </a:rPr>
                      <m:t>+</m:t>
                    </m:r>
                    <m:sSub>
                      <m:sSubPr>
                        <m:ctrlPr>
                          <a:rPr lang="en-US" sz="2000" b="1" i="1">
                            <a:latin typeface="Cambria Math" panose="02040503050406030204" pitchFamily="18" charset="0"/>
                            <a:ea typeface="Cambria Math" panose="02040503050406030204" pitchFamily="18" charset="0"/>
                          </a:rPr>
                        </m:ctrlPr>
                      </m:sSubPr>
                      <m:e>
                        <m:r>
                          <a:rPr lang="en-US" sz="2000" b="1" i="0">
                            <a:latin typeface="Cambria Math" panose="02040503050406030204" pitchFamily="18" charset="0"/>
                            <a:ea typeface="Cambria Math" panose="02040503050406030204" pitchFamily="18" charset="0"/>
                          </a:rPr>
                          <m:t>𝐫</m:t>
                        </m:r>
                      </m:e>
                      <m:sub>
                        <m:r>
                          <a:rPr lang="en-US" sz="2000" b="1" i="0">
                            <a:latin typeface="Cambria Math" panose="02040503050406030204" pitchFamily="18" charset="0"/>
                            <a:ea typeface="Cambria Math" panose="02040503050406030204" pitchFamily="18" charset="0"/>
                          </a:rPr>
                          <m:t>𝟐</m:t>
                        </m:r>
                      </m:sub>
                    </m:sSub>
                  </m:oMath>
                </a14:m>
                <a:endParaRPr lang="en-US" sz="2000" b="1"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Cons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Cannot model symmetric relations: </a:t>
                </a:r>
                <a14:m>
                  <m:oMath xmlns:m="http://schemas.openxmlformats.org/officeDocument/2006/math">
                    <m:r>
                      <a:rPr lang="en-US" sz="2000" kern="0" smtClean="0">
                        <a:solidFill>
                          <a:schemeClr val="tx1">
                            <a:lumMod val="95000"/>
                            <a:lumOff val="5000"/>
                          </a:schemeClr>
                        </a:solidFill>
                        <a:latin typeface="Cambria Math" panose="02040503050406030204" pitchFamily="18" charset="0"/>
                        <a:cs typeface="Arial" panose="020B0604020202020204" pitchFamily="34" charset="0"/>
                      </a:rPr>
                      <m:t>𝐡</m:t>
                    </m:r>
                    <m:r>
                      <a:rPr lang="en-US" sz="2000" kern="0" smtClean="0">
                        <a:solidFill>
                          <a:schemeClr val="tx1">
                            <a:lumMod val="95000"/>
                            <a:lumOff val="5000"/>
                          </a:schemeClr>
                        </a:solidFill>
                        <a:latin typeface="Cambria Math" panose="02040503050406030204" pitchFamily="18" charset="0"/>
                        <a:cs typeface="Arial" panose="020B0604020202020204" pitchFamily="34" charset="0"/>
                      </a:rPr>
                      <m:t>+</m:t>
                    </m:r>
                    <m:r>
                      <a:rPr lang="en-US" sz="2000" kern="0" smtClean="0">
                        <a:solidFill>
                          <a:schemeClr val="tx1">
                            <a:lumMod val="95000"/>
                            <a:lumOff val="5000"/>
                          </a:schemeClr>
                        </a:solidFill>
                        <a:latin typeface="Cambria Math" panose="02040503050406030204" pitchFamily="18" charset="0"/>
                        <a:cs typeface="Arial" panose="020B0604020202020204" pitchFamily="34" charset="0"/>
                      </a:rPr>
                      <m:t>𝐫</m:t>
                    </m:r>
                    <m:r>
                      <a:rPr lang="en-US" sz="2000" kern="0" smtClean="0">
                        <a:solidFill>
                          <a:schemeClr val="tx1">
                            <a:lumMod val="95000"/>
                            <a:lumOff val="5000"/>
                          </a:schemeClr>
                        </a:solidFill>
                        <a:latin typeface="Cambria Math" panose="02040503050406030204" pitchFamily="18" charset="0"/>
                        <a:cs typeface="Arial" panose="020B0604020202020204" pitchFamily="34" charset="0"/>
                      </a:rPr>
                      <m:t>=</m:t>
                    </m:r>
                    <m:r>
                      <a:rPr lang="en-US" sz="2000" kern="0" smtClean="0">
                        <a:solidFill>
                          <a:schemeClr val="tx1">
                            <a:lumMod val="95000"/>
                            <a:lumOff val="5000"/>
                          </a:schemeClr>
                        </a:solidFill>
                        <a:latin typeface="Cambria Math" panose="02040503050406030204" pitchFamily="18" charset="0"/>
                        <a:cs typeface="Arial" panose="020B0604020202020204" pitchFamily="34" charset="0"/>
                      </a:rPr>
                      <m:t>𝐭</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r>
                      <a:rPr lang="en-US" sz="2000" kern="0">
                        <a:solidFill>
                          <a:schemeClr val="tx1">
                            <a:lumMod val="95000"/>
                            <a:lumOff val="5000"/>
                          </a:schemeClr>
                        </a:solidFill>
                        <a:latin typeface="Cambria Math" panose="02040503050406030204" pitchFamily="18" charset="0"/>
                        <a:cs typeface="Arial" panose="020B0604020202020204" pitchFamily="34" charset="0"/>
                      </a:rPr>
                      <m:t>𝐭</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𝐫</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𝐡</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then </a:t>
                </a:r>
                <a14:m>
                  <m:oMath xmlns:m="http://schemas.openxmlformats.org/officeDocument/2006/math">
                    <m:r>
                      <a:rPr lang="en-US" sz="2000" kern="0">
                        <a:solidFill>
                          <a:schemeClr val="tx1">
                            <a:lumMod val="95000"/>
                            <a:lumOff val="5000"/>
                          </a:schemeClr>
                        </a:solidFill>
                        <a:latin typeface="Cambria Math" panose="02040503050406030204" pitchFamily="18" charset="0"/>
                        <a:cs typeface="Arial" panose="020B0604020202020204" pitchFamily="34" charset="0"/>
                      </a:rPr>
                      <m:t>𝐫</m:t>
                    </m:r>
                    <m:r>
                      <a:rPr lang="en-US" sz="2000" b="0" i="0" kern="0" smtClean="0">
                        <a:solidFill>
                          <a:schemeClr val="tx1">
                            <a:lumMod val="95000"/>
                            <a:lumOff val="5000"/>
                          </a:schemeClr>
                        </a:solidFill>
                        <a:latin typeface="Cambria Math" panose="02040503050406030204" pitchFamily="18" charset="0"/>
                        <a:cs typeface="Arial" panose="020B0604020202020204" pitchFamily="34" charset="0"/>
                      </a:rPr>
                      <m:t> </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0</a:t>
                </a:r>
              </a:p>
            </p:txBody>
          </p:sp>
        </mc:Choice>
        <mc:Fallback xmlns="">
          <p:sp>
            <p:nvSpPr>
              <p:cNvPr id="3" name="Content Placeholder 2">
                <a:extLst>
                  <a:ext uri="{FF2B5EF4-FFF2-40B4-BE49-F238E27FC236}">
                    <a16:creationId xmlns:a16="http://schemas.microsoft.com/office/drawing/2014/main" id="{CD4CA189-7722-E718-FD8F-A1895171D4EE}"/>
                  </a:ext>
                </a:extLst>
              </p:cNvPr>
              <p:cNvSpPr txBox="1">
                <a:spLocks noRot="1" noChangeAspect="1" noMove="1" noResize="1" noEditPoints="1" noAdjustHandles="1" noChangeArrowheads="1" noChangeShapeType="1" noTextEdit="1"/>
              </p:cNvSpPr>
              <p:nvPr/>
            </p:nvSpPr>
            <p:spPr>
              <a:xfrm>
                <a:off x="508000" y="1600203"/>
                <a:ext cx="11528056" cy="4525963"/>
              </a:xfrm>
              <a:prstGeom prst="rect">
                <a:avLst/>
              </a:prstGeom>
              <a:blipFill>
                <a:blip r:embed="rId3"/>
                <a:stretch>
                  <a:fillRect l="-846" t="-539"/>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AE58E4C8-EF81-D07E-949D-E8B9378E048E}"/>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a:t>
            </a:r>
            <a:r>
              <a:rPr lang="en-US" sz="1050" dirty="0" err="1">
                <a:solidFill>
                  <a:schemeClr val="bg1"/>
                </a:solidFill>
              </a:rPr>
              <a:t>Bordes</a:t>
            </a:r>
            <a:r>
              <a:rPr lang="en-US" sz="1050" dirty="0">
                <a:solidFill>
                  <a:schemeClr val="bg1"/>
                </a:solidFill>
              </a:rPr>
              <a:t>, N. </a:t>
            </a:r>
            <a:r>
              <a:rPr lang="en-US" sz="1050" dirty="0" err="1">
                <a:solidFill>
                  <a:schemeClr val="bg1"/>
                </a:solidFill>
              </a:rPr>
              <a:t>Usunier</a:t>
            </a:r>
            <a:r>
              <a:rPr lang="en-US" sz="1050" dirty="0">
                <a:solidFill>
                  <a:schemeClr val="bg1"/>
                </a:solidFill>
              </a:rPr>
              <a:t>, and A. Garcia-Duran. 2013. Translating Embeddings for Modeling Multi-relational Data (</a:t>
            </a:r>
            <a:r>
              <a:rPr lang="en-US" sz="1050" dirty="0" err="1">
                <a:solidFill>
                  <a:schemeClr val="bg1"/>
                </a:solidFill>
              </a:rPr>
              <a:t>NeurIPS</a:t>
            </a:r>
            <a:r>
              <a:rPr lang="en-US" sz="1050" dirty="0">
                <a:solidFill>
                  <a:schemeClr val="bg1"/>
                </a:solidFill>
              </a:rPr>
              <a:t> 13). </a:t>
            </a:r>
          </a:p>
        </p:txBody>
      </p:sp>
      <p:sp>
        <p:nvSpPr>
          <p:cNvPr id="5" name="Slide Number Placeholder 3">
            <a:extLst>
              <a:ext uri="{FF2B5EF4-FFF2-40B4-BE49-F238E27FC236}">
                <a16:creationId xmlns:a16="http://schemas.microsoft.com/office/drawing/2014/main" id="{91559B5D-DB05-4308-4554-8E33FE63C696}"/>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20</a:t>
            </a:fld>
            <a:endParaRPr lang="en-US" dirty="0"/>
          </a:p>
        </p:txBody>
      </p:sp>
    </p:spTree>
    <p:extLst>
      <p:ext uri="{BB962C8B-B14F-4D97-AF65-F5344CB8AC3E}">
        <p14:creationId xmlns:p14="http://schemas.microsoft.com/office/powerpoint/2010/main" val="102878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Knowledge Graph Embedding: Summary</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21</a:t>
            </a:fld>
            <a:endParaRPr lang="en-US" dirty="0"/>
          </a:p>
        </p:txBody>
      </p:sp>
      <mc:AlternateContent xmlns:mc="http://schemas.openxmlformats.org/markup-compatibility/2006" xmlns:a14="http://schemas.microsoft.com/office/drawing/2010/main">
        <mc:Choice Requires="a14">
          <p:graphicFrame>
            <p:nvGraphicFramePr>
              <p:cNvPr id="8" name="Table 8">
                <a:extLst>
                  <a:ext uri="{FF2B5EF4-FFF2-40B4-BE49-F238E27FC236}">
                    <a16:creationId xmlns:a16="http://schemas.microsoft.com/office/drawing/2014/main" id="{8248C860-AB08-2787-42D0-74F7379F8B8E}"/>
                  </a:ext>
                </a:extLst>
              </p:cNvPr>
              <p:cNvGraphicFramePr>
                <a:graphicFrameLocks noGrp="1"/>
              </p:cNvGraphicFramePr>
              <p:nvPr>
                <p:extLst>
                  <p:ext uri="{D42A27DB-BD31-4B8C-83A1-F6EECF244321}">
                    <p14:modId xmlns:p14="http://schemas.microsoft.com/office/powerpoint/2010/main" val="2443056338"/>
                  </p:ext>
                </p:extLst>
              </p:nvPr>
            </p:nvGraphicFramePr>
            <p:xfrm>
              <a:off x="1087612" y="1289189"/>
              <a:ext cx="10050342" cy="1854200"/>
            </p:xfrm>
            <a:graphic>
              <a:graphicData uri="http://schemas.openxmlformats.org/drawingml/2006/table">
                <a:tbl>
                  <a:tblPr firstRow="1" bandRow="1">
                    <a:tableStyleId>{5940675A-B579-460E-94D1-54222C63F5DA}</a:tableStyleId>
                  </a:tblPr>
                  <a:tblGrid>
                    <a:gridCol w="1675057">
                      <a:extLst>
                        <a:ext uri="{9D8B030D-6E8A-4147-A177-3AD203B41FA5}">
                          <a16:colId xmlns:a16="http://schemas.microsoft.com/office/drawing/2014/main" val="1427559078"/>
                        </a:ext>
                      </a:extLst>
                    </a:gridCol>
                    <a:gridCol w="1675057">
                      <a:extLst>
                        <a:ext uri="{9D8B030D-6E8A-4147-A177-3AD203B41FA5}">
                          <a16:colId xmlns:a16="http://schemas.microsoft.com/office/drawing/2014/main" val="4018338940"/>
                        </a:ext>
                      </a:extLst>
                    </a:gridCol>
                    <a:gridCol w="1675057">
                      <a:extLst>
                        <a:ext uri="{9D8B030D-6E8A-4147-A177-3AD203B41FA5}">
                          <a16:colId xmlns:a16="http://schemas.microsoft.com/office/drawing/2014/main" val="832087438"/>
                        </a:ext>
                      </a:extLst>
                    </a:gridCol>
                    <a:gridCol w="1675057">
                      <a:extLst>
                        <a:ext uri="{9D8B030D-6E8A-4147-A177-3AD203B41FA5}">
                          <a16:colId xmlns:a16="http://schemas.microsoft.com/office/drawing/2014/main" val="1660595420"/>
                        </a:ext>
                      </a:extLst>
                    </a:gridCol>
                    <a:gridCol w="1675057">
                      <a:extLst>
                        <a:ext uri="{9D8B030D-6E8A-4147-A177-3AD203B41FA5}">
                          <a16:colId xmlns:a16="http://schemas.microsoft.com/office/drawing/2014/main" val="1298065566"/>
                        </a:ext>
                      </a:extLst>
                    </a:gridCol>
                    <a:gridCol w="1675057">
                      <a:extLst>
                        <a:ext uri="{9D8B030D-6E8A-4147-A177-3AD203B41FA5}">
                          <a16:colId xmlns:a16="http://schemas.microsoft.com/office/drawing/2014/main" val="3326320708"/>
                        </a:ext>
                      </a:extLst>
                    </a:gridCol>
                  </a:tblGrid>
                  <a:tr h="370840">
                    <a:tc>
                      <a:txBody>
                        <a:bodyPr/>
                        <a:lstStyle/>
                        <a:p>
                          <a:pPr algn="ctr"/>
                          <a:r>
                            <a:rPr lang="en-US" altLang="zh-CN" b="1" dirty="0"/>
                            <a:t>Model</a:t>
                          </a:r>
                          <a:endParaRPr lang="en-US" b="1" dirty="0"/>
                        </a:p>
                      </a:txBody>
                      <a:tcPr/>
                    </a:tc>
                    <a:tc>
                      <a:txBody>
                        <a:bodyPr/>
                        <a:lstStyle/>
                        <a:p>
                          <a:pPr algn="ctr"/>
                          <a:r>
                            <a:rPr lang="en-US" b="1" dirty="0"/>
                            <a:t>Score Function</a:t>
                          </a:r>
                        </a:p>
                      </a:txBody>
                      <a:tcPr/>
                    </a:tc>
                    <a:tc>
                      <a:txBody>
                        <a:bodyPr/>
                        <a:lstStyle/>
                        <a:p>
                          <a:pPr algn="ctr"/>
                          <a:r>
                            <a:rPr lang="en-US" b="1" dirty="0"/>
                            <a:t>Symmetry</a:t>
                          </a:r>
                        </a:p>
                      </a:txBody>
                      <a:tcPr/>
                    </a:tc>
                    <a:tc>
                      <a:txBody>
                        <a:bodyPr/>
                        <a:lstStyle/>
                        <a:p>
                          <a:pPr algn="ctr"/>
                          <a:r>
                            <a:rPr lang="en-US" b="1" dirty="0" err="1"/>
                            <a:t>Antisymmetry</a:t>
                          </a:r>
                          <a:endParaRPr lang="en-US" b="1" dirty="0"/>
                        </a:p>
                      </a:txBody>
                      <a:tcPr/>
                    </a:tc>
                    <a:tc>
                      <a:txBody>
                        <a:bodyPr/>
                        <a:lstStyle/>
                        <a:p>
                          <a:pPr algn="ctr"/>
                          <a:r>
                            <a:rPr lang="en-US" b="1" dirty="0"/>
                            <a:t>Inversion</a:t>
                          </a:r>
                        </a:p>
                      </a:txBody>
                      <a:tcPr/>
                    </a:tc>
                    <a:tc>
                      <a:txBody>
                        <a:bodyPr/>
                        <a:lstStyle/>
                        <a:p>
                          <a:pPr algn="ctr"/>
                          <a:r>
                            <a:rPr lang="en-US" b="1" dirty="0"/>
                            <a:t>Composition</a:t>
                          </a:r>
                        </a:p>
                      </a:txBody>
                      <a:tcPr/>
                    </a:tc>
                    <a:extLst>
                      <a:ext uri="{0D108BD9-81ED-4DB2-BD59-A6C34878D82A}">
                        <a16:rowId xmlns:a16="http://schemas.microsoft.com/office/drawing/2014/main" val="3012456129"/>
                      </a:ext>
                    </a:extLst>
                  </a:tr>
                  <a:tr h="370840">
                    <a:tc>
                      <a:txBody>
                        <a:bodyPr/>
                        <a:lstStyle/>
                        <a:p>
                          <a:pPr algn="ctr"/>
                          <a:r>
                            <a:rPr lang="en-US" b="0" dirty="0" err="1"/>
                            <a:t>TransE</a:t>
                          </a:r>
                          <a:r>
                            <a:rPr lang="en-US" b="0" dirty="0"/>
                            <a:t> [2]</a:t>
                          </a:r>
                        </a:p>
                      </a:txBody>
                      <a:tcPr/>
                    </a:tc>
                    <a:tc>
                      <a:txBody>
                        <a:bodyPr/>
                        <a:lstStyle/>
                        <a:p>
                          <a:pPr/>
                          <a14:m>
                            <m:oMathPara xmlns:m="http://schemas.openxmlformats.org/officeDocument/2006/math">
                              <m:oMathParaPr>
                                <m:jc m:val="centerGroup"/>
                              </m:oMathParaPr>
                              <m:oMath xmlns:m="http://schemas.openxmlformats.org/officeDocument/2006/math">
                                <m:r>
                                  <a:rPr lang="en-US" sz="1800" b="1" i="1" smtClean="0">
                                    <a:latin typeface="Cambria Math" panose="02040503050406030204" pitchFamily="18" charset="0"/>
                                  </a:rPr>
                                  <m:t>−||</m:t>
                                </m:r>
                                <m:r>
                                  <a:rPr lang="en-US" sz="1800" b="1" i="0">
                                    <a:latin typeface="Cambria Math" panose="02040503050406030204" pitchFamily="18" charset="0"/>
                                  </a:rPr>
                                  <m:t>𝐡</m:t>
                                </m:r>
                                <m:r>
                                  <a:rPr lang="en-US" sz="1800" b="1" i="0" smtClean="0">
                                    <a:latin typeface="Cambria Math" panose="02040503050406030204" pitchFamily="18" charset="0"/>
                                  </a:rPr>
                                  <m:t>+</m:t>
                                </m:r>
                                <m:r>
                                  <a:rPr lang="en-US" sz="1800" b="1" i="0">
                                    <a:latin typeface="Cambria Math" panose="02040503050406030204" pitchFamily="18" charset="0"/>
                                    <a:ea typeface="Cambria Math" panose="02040503050406030204" pitchFamily="18" charset="0"/>
                                  </a:rPr>
                                  <m:t>𝐫</m:t>
                                </m:r>
                                <m:r>
                                  <a:rPr lang="en-US" sz="1800" b="1" i="1" smtClean="0">
                                    <a:latin typeface="Cambria Math" panose="02040503050406030204" pitchFamily="18" charset="0"/>
                                    <a:ea typeface="Cambria Math" panose="02040503050406030204" pitchFamily="18" charset="0"/>
                                  </a:rPr>
                                  <m:t>−</m:t>
                                </m:r>
                                <m:r>
                                  <a:rPr lang="en-US" sz="1800" b="1" i="0" smtClean="0">
                                    <a:latin typeface="Cambria Math" panose="02040503050406030204" pitchFamily="18" charset="0"/>
                                    <a:ea typeface="Cambria Math" panose="02040503050406030204" pitchFamily="18" charset="0"/>
                                  </a:rPr>
                                  <m:t>𝐭</m:t>
                                </m:r>
                                <m:r>
                                  <a:rPr lang="en-US" sz="1800" b="1" i="1" smtClean="0">
                                    <a:latin typeface="Cambria Math" panose="02040503050406030204" pitchFamily="18" charset="0"/>
                                  </a:rPr>
                                  <m:t>||</m:t>
                                </m:r>
                              </m:oMath>
                            </m:oMathPara>
                          </a14:m>
                          <a:endParaRPr lang="en-US" dirty="0"/>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0859869"/>
                      </a:ext>
                    </a:extLst>
                  </a:tr>
                  <a:tr h="370840">
                    <a:tc>
                      <a:txBody>
                        <a:bodyPr/>
                        <a:lstStyle/>
                        <a:p>
                          <a:pPr algn="ctr"/>
                          <a:r>
                            <a:rPr lang="en-US" b="0" dirty="0" err="1"/>
                            <a:t>DistMult</a:t>
                          </a:r>
                          <a:r>
                            <a:rPr lang="en-US" b="0" dirty="0"/>
                            <a:t> [3]</a:t>
                          </a:r>
                        </a:p>
                      </a:txBody>
                      <a:tcPr/>
                    </a:tc>
                    <a:tc>
                      <a:txBody>
                        <a:bodyPr/>
                        <a:lstStyle/>
                        <a:p>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&lt;</m:t>
                                </m:r>
                                <m:r>
                                  <a:rPr lang="en-US" sz="1800" b="1" i="0">
                                    <a:latin typeface="Cambria Math" panose="02040503050406030204" pitchFamily="18" charset="0"/>
                                  </a:rPr>
                                  <m:t>𝐡</m:t>
                                </m:r>
                                <m:r>
                                  <a:rPr lang="en-US" sz="1800" b="1" i="0" smtClean="0">
                                    <a:latin typeface="Cambria Math" panose="02040503050406030204" pitchFamily="18" charset="0"/>
                                  </a:rPr>
                                  <m:t>, </m:t>
                                </m:r>
                                <m:r>
                                  <a:rPr lang="en-US" sz="1800" b="1" i="0">
                                    <a:latin typeface="Cambria Math" panose="02040503050406030204" pitchFamily="18" charset="0"/>
                                    <a:ea typeface="Cambria Math" panose="02040503050406030204" pitchFamily="18" charset="0"/>
                                  </a:rPr>
                                  <m:t>𝐫</m:t>
                                </m:r>
                                <m:r>
                                  <a:rPr lang="en-US" sz="1800" b="1" i="1" smtClean="0">
                                    <a:latin typeface="Cambria Math" panose="02040503050406030204" pitchFamily="18" charset="0"/>
                                    <a:ea typeface="Cambria Math" panose="02040503050406030204" pitchFamily="18" charset="0"/>
                                  </a:rPr>
                                  <m:t>, </m:t>
                                </m:r>
                                <m:r>
                                  <a:rPr lang="en-US" sz="1800" b="1" i="0" smtClean="0">
                                    <a:latin typeface="Cambria Math" panose="02040503050406030204" pitchFamily="18" charset="0"/>
                                    <a:ea typeface="Cambria Math" panose="02040503050406030204" pitchFamily="18" charset="0"/>
                                  </a:rPr>
                                  <m:t>𝐭</m:t>
                                </m:r>
                                <m:r>
                                  <a:rPr lang="en-US" sz="1800" b="1" i="0" smtClean="0">
                                    <a:latin typeface="Cambria Math" panose="02040503050406030204" pitchFamily="18" charset="0"/>
                                    <a:ea typeface="Cambria Math" panose="02040503050406030204" pitchFamily="18" charset="0"/>
                                  </a:rPr>
                                  <m:t>&gt; </m:t>
                                </m:r>
                              </m:oMath>
                            </m:oMathPara>
                          </a14:m>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31848355"/>
                      </a:ext>
                    </a:extLst>
                  </a:tr>
                  <a:tr h="370840">
                    <a:tc>
                      <a:txBody>
                        <a:bodyPr/>
                        <a:lstStyle/>
                        <a:p>
                          <a:pPr algn="ctr"/>
                          <a:r>
                            <a:rPr lang="en-US" b="0" dirty="0" err="1"/>
                            <a:t>ComplEx</a:t>
                          </a:r>
                          <a:r>
                            <a:rPr lang="en-US" b="0" dirty="0"/>
                            <a:t> [4]</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800" b="1" i="0" smtClean="0">
                                    <a:latin typeface="Cambria Math" panose="02040503050406030204" pitchFamily="18" charset="0"/>
                                  </a:rPr>
                                  <m:t>𝐑𝐞</m:t>
                                </m:r>
                                <m:r>
                                  <a:rPr lang="en-US" sz="1800" b="1" i="0" smtClean="0">
                                    <a:latin typeface="Cambria Math" panose="02040503050406030204" pitchFamily="18" charset="0"/>
                                  </a:rPr>
                                  <m:t>(&lt;</m:t>
                                </m:r>
                                <m:r>
                                  <a:rPr lang="en-US" sz="1800" b="1" i="0">
                                    <a:latin typeface="Cambria Math" panose="02040503050406030204" pitchFamily="18" charset="0"/>
                                  </a:rPr>
                                  <m:t>𝐡</m:t>
                                </m:r>
                                <m:r>
                                  <a:rPr lang="en-US" sz="1800" b="1" i="0" smtClean="0">
                                    <a:latin typeface="Cambria Math" panose="02040503050406030204" pitchFamily="18" charset="0"/>
                                  </a:rPr>
                                  <m:t>, </m:t>
                                </m:r>
                                <m:r>
                                  <a:rPr lang="en-US" sz="1800" b="1" i="0">
                                    <a:latin typeface="Cambria Math" panose="02040503050406030204" pitchFamily="18" charset="0"/>
                                    <a:ea typeface="Cambria Math" panose="02040503050406030204" pitchFamily="18" charset="0"/>
                                  </a:rPr>
                                  <m:t>𝐫</m:t>
                                </m:r>
                                <m:r>
                                  <a:rPr lang="en-US" sz="1800" b="1" i="1" smtClean="0">
                                    <a:latin typeface="Cambria Math" panose="02040503050406030204" pitchFamily="18" charset="0"/>
                                    <a:ea typeface="Cambria Math" panose="02040503050406030204" pitchFamily="18" charset="0"/>
                                  </a:rPr>
                                  <m:t>,</m:t>
                                </m:r>
                                <m:acc>
                                  <m:accPr>
                                    <m:chr m:val="̅"/>
                                    <m:ctrlPr>
                                      <a:rPr lang="en-US" sz="1800" b="1" i="1" smtClean="0">
                                        <a:latin typeface="Cambria Math" panose="02040503050406030204" pitchFamily="18" charset="0"/>
                                        <a:ea typeface="Cambria Math" panose="02040503050406030204" pitchFamily="18" charset="0"/>
                                      </a:rPr>
                                    </m:ctrlPr>
                                  </m:accPr>
                                  <m:e>
                                    <m:r>
                                      <a:rPr lang="en-US" sz="1800" b="1" i="0" smtClean="0">
                                        <a:latin typeface="Cambria Math" panose="02040503050406030204" pitchFamily="18" charset="0"/>
                                        <a:ea typeface="Cambria Math" panose="02040503050406030204" pitchFamily="18" charset="0"/>
                                      </a:rPr>
                                      <m:t>𝐭</m:t>
                                    </m:r>
                                  </m:e>
                                </m:acc>
                                <m:r>
                                  <a:rPr lang="en-US" sz="1800" b="1" i="0" smtClean="0">
                                    <a:latin typeface="Cambria Math" panose="02040503050406030204" pitchFamily="18" charset="0"/>
                                    <a:ea typeface="Cambria Math" panose="02040503050406030204" pitchFamily="18" charset="0"/>
                                  </a:rPr>
                                  <m:t>&gt;</m:t>
                                </m:r>
                                <m:r>
                                  <a:rPr lang="en-US" sz="1800" b="1" i="1" smtClean="0">
                                    <a:latin typeface="Cambria Math" panose="02040503050406030204" pitchFamily="18" charset="0"/>
                                    <a:ea typeface="Cambria Math" panose="02040503050406030204" pitchFamily="18" charset="0"/>
                                  </a:rPr>
                                  <m:t>)</m:t>
                                </m:r>
                              </m:oMath>
                            </m:oMathPara>
                          </a14:m>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257984304"/>
                      </a:ext>
                    </a:extLst>
                  </a:tr>
                  <a:tr h="370840">
                    <a:tc>
                      <a:txBody>
                        <a:bodyPr/>
                        <a:lstStyle/>
                        <a:p>
                          <a:pPr algn="ctr"/>
                          <a:r>
                            <a:rPr lang="en-US" b="0" dirty="0" err="1"/>
                            <a:t>RotatE</a:t>
                          </a:r>
                          <a:r>
                            <a:rPr lang="en-US" b="0" dirty="0"/>
                            <a:t> [8]</a:t>
                          </a:r>
                        </a:p>
                      </a:txBody>
                      <a:tcPr/>
                    </a:tc>
                    <a:tc>
                      <a:txBody>
                        <a:bodyPr/>
                        <a:lstStyle/>
                        <a:p>
                          <a:pPr/>
                          <a14:m>
                            <m:oMathPara xmlns:m="http://schemas.openxmlformats.org/officeDocument/2006/math">
                              <m:oMathParaPr>
                                <m:jc m:val="centerGroup"/>
                              </m:oMathParaPr>
                              <m:oMath xmlns:m="http://schemas.openxmlformats.org/officeDocument/2006/math">
                                <m:r>
                                  <a:rPr lang="en-US" altLang="zh-CN" sz="1800" i="1" smtClean="0">
                                    <a:latin typeface="Cambria Math" panose="02040503050406030204" pitchFamily="18" charset="0"/>
                                  </a:rPr>
                                  <m:t>−</m:t>
                                </m:r>
                                <m:r>
                                  <a:rPr lang="en-US" sz="1800" b="1" i="1">
                                    <a:latin typeface="Cambria Math" panose="02040503050406030204" pitchFamily="18" charset="0"/>
                                  </a:rPr>
                                  <m:t>||</m:t>
                                </m:r>
                                <m:r>
                                  <a:rPr lang="en-US" sz="1800" b="1" i="1">
                                    <a:latin typeface="Cambria Math" panose="02040503050406030204" pitchFamily="18" charset="0"/>
                                  </a:rPr>
                                  <m:t>𝐡</m:t>
                                </m:r>
                                <m:r>
                                  <a:rPr lang="en-US" sz="1800" b="1" i="1">
                                    <a:latin typeface="Cambria Math" panose="02040503050406030204" pitchFamily="18" charset="0"/>
                                  </a:rPr>
                                  <m:t>° </m:t>
                                </m:r>
                                <m:r>
                                  <a:rPr lang="en-US" sz="1800" b="1" i="1">
                                    <a:latin typeface="Cambria Math" panose="02040503050406030204" pitchFamily="18" charset="0"/>
                                  </a:rPr>
                                  <m:t>𝐫</m:t>
                                </m:r>
                                <m:r>
                                  <a:rPr lang="en-US" sz="1800" b="1" i="1">
                                    <a:latin typeface="Cambria Math" panose="02040503050406030204" pitchFamily="18" charset="0"/>
                                  </a:rPr>
                                  <m:t>−</m:t>
                                </m:r>
                                <m:r>
                                  <a:rPr lang="en-US" sz="1800" b="1" i="1">
                                    <a:latin typeface="Cambria Math" panose="02040503050406030204" pitchFamily="18" charset="0"/>
                                  </a:rPr>
                                  <m:t>𝐭</m:t>
                                </m:r>
                                <m:r>
                                  <a:rPr lang="en-US" sz="1800" b="1" i="1">
                                    <a:latin typeface="Cambria Math" panose="02040503050406030204" pitchFamily="18" charset="0"/>
                                  </a:rPr>
                                  <m:t>||</m:t>
                                </m:r>
                              </m:oMath>
                            </m:oMathPara>
                          </a14:m>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29447211"/>
                      </a:ext>
                    </a:extLst>
                  </a:tr>
                </a:tbl>
              </a:graphicData>
            </a:graphic>
          </p:graphicFrame>
        </mc:Choice>
        <mc:Fallback xmlns="">
          <p:graphicFrame>
            <p:nvGraphicFramePr>
              <p:cNvPr id="8" name="Table 8">
                <a:extLst>
                  <a:ext uri="{FF2B5EF4-FFF2-40B4-BE49-F238E27FC236}">
                    <a16:creationId xmlns:a16="http://schemas.microsoft.com/office/drawing/2014/main" id="{8248C860-AB08-2787-42D0-74F7379F8B8E}"/>
                  </a:ext>
                </a:extLst>
              </p:cNvPr>
              <p:cNvGraphicFramePr>
                <a:graphicFrameLocks noGrp="1"/>
              </p:cNvGraphicFramePr>
              <p:nvPr>
                <p:extLst>
                  <p:ext uri="{D42A27DB-BD31-4B8C-83A1-F6EECF244321}">
                    <p14:modId xmlns:p14="http://schemas.microsoft.com/office/powerpoint/2010/main" val="2443056338"/>
                  </p:ext>
                </p:extLst>
              </p:nvPr>
            </p:nvGraphicFramePr>
            <p:xfrm>
              <a:off x="1087612" y="1289189"/>
              <a:ext cx="10050342" cy="1854200"/>
            </p:xfrm>
            <a:graphic>
              <a:graphicData uri="http://schemas.openxmlformats.org/drawingml/2006/table">
                <a:tbl>
                  <a:tblPr firstRow="1" bandRow="1">
                    <a:tableStyleId>{5940675A-B579-460E-94D1-54222C63F5DA}</a:tableStyleId>
                  </a:tblPr>
                  <a:tblGrid>
                    <a:gridCol w="1675057">
                      <a:extLst>
                        <a:ext uri="{9D8B030D-6E8A-4147-A177-3AD203B41FA5}">
                          <a16:colId xmlns:a16="http://schemas.microsoft.com/office/drawing/2014/main" val="1427559078"/>
                        </a:ext>
                      </a:extLst>
                    </a:gridCol>
                    <a:gridCol w="1675057">
                      <a:extLst>
                        <a:ext uri="{9D8B030D-6E8A-4147-A177-3AD203B41FA5}">
                          <a16:colId xmlns:a16="http://schemas.microsoft.com/office/drawing/2014/main" val="4018338940"/>
                        </a:ext>
                      </a:extLst>
                    </a:gridCol>
                    <a:gridCol w="1675057">
                      <a:extLst>
                        <a:ext uri="{9D8B030D-6E8A-4147-A177-3AD203B41FA5}">
                          <a16:colId xmlns:a16="http://schemas.microsoft.com/office/drawing/2014/main" val="832087438"/>
                        </a:ext>
                      </a:extLst>
                    </a:gridCol>
                    <a:gridCol w="1675057">
                      <a:extLst>
                        <a:ext uri="{9D8B030D-6E8A-4147-A177-3AD203B41FA5}">
                          <a16:colId xmlns:a16="http://schemas.microsoft.com/office/drawing/2014/main" val="1660595420"/>
                        </a:ext>
                      </a:extLst>
                    </a:gridCol>
                    <a:gridCol w="1675057">
                      <a:extLst>
                        <a:ext uri="{9D8B030D-6E8A-4147-A177-3AD203B41FA5}">
                          <a16:colId xmlns:a16="http://schemas.microsoft.com/office/drawing/2014/main" val="1298065566"/>
                        </a:ext>
                      </a:extLst>
                    </a:gridCol>
                    <a:gridCol w="1675057">
                      <a:extLst>
                        <a:ext uri="{9D8B030D-6E8A-4147-A177-3AD203B41FA5}">
                          <a16:colId xmlns:a16="http://schemas.microsoft.com/office/drawing/2014/main" val="3326320708"/>
                        </a:ext>
                      </a:extLst>
                    </a:gridCol>
                  </a:tblGrid>
                  <a:tr h="370840">
                    <a:tc>
                      <a:txBody>
                        <a:bodyPr/>
                        <a:lstStyle/>
                        <a:p>
                          <a:pPr algn="ctr"/>
                          <a:r>
                            <a:rPr lang="en-US" altLang="zh-CN" b="1" dirty="0"/>
                            <a:t>Model</a:t>
                          </a:r>
                          <a:endParaRPr lang="en-US" b="1" dirty="0"/>
                        </a:p>
                      </a:txBody>
                      <a:tcPr/>
                    </a:tc>
                    <a:tc>
                      <a:txBody>
                        <a:bodyPr/>
                        <a:lstStyle/>
                        <a:p>
                          <a:pPr algn="ctr"/>
                          <a:r>
                            <a:rPr lang="en-US" b="1" dirty="0"/>
                            <a:t>Score Function</a:t>
                          </a:r>
                        </a:p>
                      </a:txBody>
                      <a:tcPr/>
                    </a:tc>
                    <a:tc>
                      <a:txBody>
                        <a:bodyPr/>
                        <a:lstStyle/>
                        <a:p>
                          <a:pPr algn="ctr"/>
                          <a:r>
                            <a:rPr lang="en-US" b="1" dirty="0"/>
                            <a:t>Symmetry</a:t>
                          </a:r>
                        </a:p>
                      </a:txBody>
                      <a:tcPr/>
                    </a:tc>
                    <a:tc>
                      <a:txBody>
                        <a:bodyPr/>
                        <a:lstStyle/>
                        <a:p>
                          <a:pPr algn="ctr"/>
                          <a:r>
                            <a:rPr lang="en-US" b="1" dirty="0" err="1"/>
                            <a:t>Antisymmetry</a:t>
                          </a:r>
                          <a:endParaRPr lang="en-US" b="1" dirty="0"/>
                        </a:p>
                      </a:txBody>
                      <a:tcPr/>
                    </a:tc>
                    <a:tc>
                      <a:txBody>
                        <a:bodyPr/>
                        <a:lstStyle/>
                        <a:p>
                          <a:pPr algn="ctr"/>
                          <a:r>
                            <a:rPr lang="en-US" b="1" dirty="0"/>
                            <a:t>Inversion</a:t>
                          </a:r>
                        </a:p>
                      </a:txBody>
                      <a:tcPr/>
                    </a:tc>
                    <a:tc>
                      <a:txBody>
                        <a:bodyPr/>
                        <a:lstStyle/>
                        <a:p>
                          <a:pPr algn="ctr"/>
                          <a:r>
                            <a:rPr lang="en-US" b="1" dirty="0"/>
                            <a:t>Composition</a:t>
                          </a:r>
                        </a:p>
                      </a:txBody>
                      <a:tcPr/>
                    </a:tc>
                    <a:extLst>
                      <a:ext uri="{0D108BD9-81ED-4DB2-BD59-A6C34878D82A}">
                        <a16:rowId xmlns:a16="http://schemas.microsoft.com/office/drawing/2014/main" val="3012456129"/>
                      </a:ext>
                    </a:extLst>
                  </a:tr>
                  <a:tr h="370840">
                    <a:tc>
                      <a:txBody>
                        <a:bodyPr/>
                        <a:lstStyle/>
                        <a:p>
                          <a:pPr algn="ctr"/>
                          <a:r>
                            <a:rPr lang="en-US" b="0" dirty="0" err="1"/>
                            <a:t>TransE</a:t>
                          </a:r>
                          <a:r>
                            <a:rPr lang="en-US" b="0" dirty="0"/>
                            <a:t> [2]</a:t>
                          </a:r>
                        </a:p>
                      </a:txBody>
                      <a:tcPr/>
                    </a:tc>
                    <a:tc>
                      <a:txBody>
                        <a:bodyPr/>
                        <a:lstStyle/>
                        <a:p>
                          <a:endParaRPr lang="en-US"/>
                        </a:p>
                      </a:txBody>
                      <a:tcPr>
                        <a:blipFill>
                          <a:blip r:embed="rId3"/>
                          <a:stretch>
                            <a:fillRect l="-100364" t="-108197" r="-400727" b="-324590"/>
                          </a:stretch>
                        </a:blipFill>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120859869"/>
                      </a:ext>
                    </a:extLst>
                  </a:tr>
                  <a:tr h="370840">
                    <a:tc>
                      <a:txBody>
                        <a:bodyPr/>
                        <a:lstStyle/>
                        <a:p>
                          <a:pPr algn="ctr"/>
                          <a:r>
                            <a:rPr lang="en-US" b="0" dirty="0" err="1"/>
                            <a:t>DistMult</a:t>
                          </a:r>
                          <a:r>
                            <a:rPr lang="en-US" b="0" dirty="0"/>
                            <a:t> [3]</a:t>
                          </a:r>
                        </a:p>
                      </a:txBody>
                      <a:tcPr/>
                    </a:tc>
                    <a:tc>
                      <a:txBody>
                        <a:bodyPr/>
                        <a:lstStyle/>
                        <a:p>
                          <a:endParaRPr lang="en-US"/>
                        </a:p>
                      </a:txBody>
                      <a:tcPr>
                        <a:blipFill>
                          <a:blip r:embed="rId3"/>
                          <a:stretch>
                            <a:fillRect l="-100364" t="-208197" r="-400727" b="-224590"/>
                          </a:stretch>
                        </a:blipFill>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331848355"/>
                      </a:ext>
                    </a:extLst>
                  </a:tr>
                  <a:tr h="370840">
                    <a:tc>
                      <a:txBody>
                        <a:bodyPr/>
                        <a:lstStyle/>
                        <a:p>
                          <a:pPr algn="ctr"/>
                          <a:r>
                            <a:rPr lang="en-US" b="0" dirty="0" err="1"/>
                            <a:t>ComplEx</a:t>
                          </a:r>
                          <a:r>
                            <a:rPr lang="en-US" b="0" dirty="0"/>
                            <a:t> [4]</a:t>
                          </a:r>
                        </a:p>
                      </a:txBody>
                      <a:tcPr/>
                    </a:tc>
                    <a:tc>
                      <a:txBody>
                        <a:bodyPr/>
                        <a:lstStyle/>
                        <a:p>
                          <a:endParaRPr lang="en-US"/>
                        </a:p>
                      </a:txBody>
                      <a:tcPr>
                        <a:blipFill>
                          <a:blip r:embed="rId3"/>
                          <a:stretch>
                            <a:fillRect l="-100364" t="-308197" r="-400727" b="-12459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a:p>
                      </a:txBody>
                      <a:tcPr/>
                    </a:tc>
                    <a:extLst>
                      <a:ext uri="{0D108BD9-81ED-4DB2-BD59-A6C34878D82A}">
                        <a16:rowId xmlns:a16="http://schemas.microsoft.com/office/drawing/2014/main" val="2257984304"/>
                      </a:ext>
                    </a:extLst>
                  </a:tr>
                  <a:tr h="370840">
                    <a:tc>
                      <a:txBody>
                        <a:bodyPr/>
                        <a:lstStyle/>
                        <a:p>
                          <a:pPr algn="ctr"/>
                          <a:r>
                            <a:rPr lang="en-US" b="0" dirty="0" err="1"/>
                            <a:t>RotatE</a:t>
                          </a:r>
                          <a:r>
                            <a:rPr lang="en-US" b="0" dirty="0"/>
                            <a:t> [8]</a:t>
                          </a:r>
                        </a:p>
                      </a:txBody>
                      <a:tcPr/>
                    </a:tc>
                    <a:tc>
                      <a:txBody>
                        <a:bodyPr/>
                        <a:lstStyle/>
                        <a:p>
                          <a:endParaRPr lang="en-US"/>
                        </a:p>
                      </a:txBody>
                      <a:tcPr>
                        <a:blipFill>
                          <a:blip r:embed="rId3"/>
                          <a:stretch>
                            <a:fillRect l="-100364" t="-408197" r="-400727" b="-24590"/>
                          </a:stretch>
                        </a:blipFill>
                      </a:tcPr>
                    </a:tc>
                    <a:tc>
                      <a:txBody>
                        <a:bodyPr/>
                        <a:lstStyle/>
                        <a:p>
                          <a:endParaRPr lang="en-US"/>
                        </a:p>
                      </a:txBody>
                      <a:tcPr/>
                    </a:tc>
                    <a:tc>
                      <a:txBody>
                        <a:bodyPr/>
                        <a:lstStyle/>
                        <a:p>
                          <a:endParaRPr lang="en-US"/>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3729447211"/>
                      </a:ext>
                    </a:extLst>
                  </a:tr>
                </a:tbl>
              </a:graphicData>
            </a:graphic>
          </p:graphicFrame>
        </mc:Fallback>
      </mc:AlternateContent>
      <p:pic>
        <p:nvPicPr>
          <p:cNvPr id="10" name="Graphic 9" descr="Close with solid fill">
            <a:extLst>
              <a:ext uri="{FF2B5EF4-FFF2-40B4-BE49-F238E27FC236}">
                <a16:creationId xmlns:a16="http://schemas.microsoft.com/office/drawing/2014/main" id="{05C63EE3-C4E5-333A-5E55-E60E3593DF6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066795" y="1691051"/>
            <a:ext cx="301752" cy="301752"/>
          </a:xfrm>
          <a:prstGeom prst="rect">
            <a:avLst/>
          </a:prstGeom>
        </p:spPr>
      </p:pic>
      <p:pic>
        <p:nvPicPr>
          <p:cNvPr id="12" name="Graphic 11" descr="Checkmark with solid fill">
            <a:extLst>
              <a:ext uri="{FF2B5EF4-FFF2-40B4-BE49-F238E27FC236}">
                <a16:creationId xmlns:a16="http://schemas.microsoft.com/office/drawing/2014/main" id="{10E66201-891D-32FE-C57A-32DC322E33A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04367" y="1714853"/>
            <a:ext cx="302335" cy="302335"/>
          </a:xfrm>
          <a:prstGeom prst="rect">
            <a:avLst/>
          </a:prstGeom>
        </p:spPr>
      </p:pic>
      <p:pic>
        <p:nvPicPr>
          <p:cNvPr id="13" name="Graphic 12" descr="Checkmark with solid fill">
            <a:extLst>
              <a:ext uri="{FF2B5EF4-FFF2-40B4-BE49-F238E27FC236}">
                <a16:creationId xmlns:a16="http://schemas.microsoft.com/office/drawing/2014/main" id="{438A09FD-8570-AF39-8DA8-9B6D6A4E7B5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99490" y="1709888"/>
            <a:ext cx="302335" cy="302335"/>
          </a:xfrm>
          <a:prstGeom prst="rect">
            <a:avLst/>
          </a:prstGeom>
        </p:spPr>
      </p:pic>
      <p:pic>
        <p:nvPicPr>
          <p:cNvPr id="14" name="Graphic 13" descr="Checkmark with solid fill">
            <a:extLst>
              <a:ext uri="{FF2B5EF4-FFF2-40B4-BE49-F238E27FC236}">
                <a16:creationId xmlns:a16="http://schemas.microsoft.com/office/drawing/2014/main" id="{5854C9E0-828E-8CAB-1FEA-16B1BD08695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63168" y="1714853"/>
            <a:ext cx="302335" cy="302335"/>
          </a:xfrm>
          <a:prstGeom prst="rect">
            <a:avLst/>
          </a:prstGeom>
        </p:spPr>
      </p:pic>
      <p:pic>
        <p:nvPicPr>
          <p:cNvPr id="15" name="Graphic 14" descr="Checkmark with solid fill">
            <a:extLst>
              <a:ext uri="{FF2B5EF4-FFF2-40B4-BE49-F238E27FC236}">
                <a16:creationId xmlns:a16="http://schemas.microsoft.com/office/drawing/2014/main" id="{CBB7FC79-D3D4-BBDF-A7D3-8462A77F805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0413" y="2087778"/>
            <a:ext cx="302335" cy="302335"/>
          </a:xfrm>
          <a:prstGeom prst="rect">
            <a:avLst/>
          </a:prstGeom>
        </p:spPr>
      </p:pic>
      <p:pic>
        <p:nvPicPr>
          <p:cNvPr id="16" name="Graphic 15" descr="Close with solid fill">
            <a:extLst>
              <a:ext uri="{FF2B5EF4-FFF2-40B4-BE49-F238E27FC236}">
                <a16:creationId xmlns:a16="http://schemas.microsoft.com/office/drawing/2014/main" id="{0462ACED-A794-B014-F055-0ACE3B3C476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3141" y="2084244"/>
            <a:ext cx="301752" cy="301752"/>
          </a:xfrm>
          <a:prstGeom prst="rect">
            <a:avLst/>
          </a:prstGeom>
        </p:spPr>
      </p:pic>
      <p:pic>
        <p:nvPicPr>
          <p:cNvPr id="17" name="Graphic 16" descr="Close with solid fill">
            <a:extLst>
              <a:ext uri="{FF2B5EF4-FFF2-40B4-BE49-F238E27FC236}">
                <a16:creationId xmlns:a16="http://schemas.microsoft.com/office/drawing/2014/main" id="{899BFA1C-C25B-E725-AAF0-3B922B0682A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28264" y="2062364"/>
            <a:ext cx="301752" cy="301752"/>
          </a:xfrm>
          <a:prstGeom prst="rect">
            <a:avLst/>
          </a:prstGeom>
        </p:spPr>
      </p:pic>
      <p:pic>
        <p:nvPicPr>
          <p:cNvPr id="18" name="Graphic 17" descr="Close with solid fill">
            <a:extLst>
              <a:ext uri="{FF2B5EF4-FFF2-40B4-BE49-F238E27FC236}">
                <a16:creationId xmlns:a16="http://schemas.microsoft.com/office/drawing/2014/main" id="{D30E6CB3-EC45-A64F-F93D-671607201D7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942" y="2062363"/>
            <a:ext cx="301752" cy="301752"/>
          </a:xfrm>
          <a:prstGeom prst="rect">
            <a:avLst/>
          </a:prstGeom>
        </p:spPr>
      </p:pic>
      <p:pic>
        <p:nvPicPr>
          <p:cNvPr id="19" name="Graphic 18" descr="Checkmark with solid fill">
            <a:extLst>
              <a:ext uri="{FF2B5EF4-FFF2-40B4-BE49-F238E27FC236}">
                <a16:creationId xmlns:a16="http://schemas.microsoft.com/office/drawing/2014/main" id="{AF9BDDAD-5CF8-EE2F-8A0F-ECF8155E0D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5147" y="2459149"/>
            <a:ext cx="302335" cy="302335"/>
          </a:xfrm>
          <a:prstGeom prst="rect">
            <a:avLst/>
          </a:prstGeom>
        </p:spPr>
      </p:pic>
      <p:pic>
        <p:nvPicPr>
          <p:cNvPr id="20" name="Graphic 19" descr="Checkmark with solid fill">
            <a:extLst>
              <a:ext uri="{FF2B5EF4-FFF2-40B4-BE49-F238E27FC236}">
                <a16:creationId xmlns:a16="http://schemas.microsoft.com/office/drawing/2014/main" id="{7B26B5CC-4A22-50F2-0DD1-ECD161DAF02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0270" y="2454184"/>
            <a:ext cx="302335" cy="302335"/>
          </a:xfrm>
          <a:prstGeom prst="rect">
            <a:avLst/>
          </a:prstGeom>
        </p:spPr>
      </p:pic>
      <p:pic>
        <p:nvPicPr>
          <p:cNvPr id="21" name="Graphic 20" descr="Checkmark with solid fill">
            <a:extLst>
              <a:ext uri="{FF2B5EF4-FFF2-40B4-BE49-F238E27FC236}">
                <a16:creationId xmlns:a16="http://schemas.microsoft.com/office/drawing/2014/main" id="{5331A8F0-5B7E-7F57-333B-D2BEB6829A5E}"/>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5393" y="2455110"/>
            <a:ext cx="302335" cy="302335"/>
          </a:xfrm>
          <a:prstGeom prst="rect">
            <a:avLst/>
          </a:prstGeom>
        </p:spPr>
      </p:pic>
      <p:pic>
        <p:nvPicPr>
          <p:cNvPr id="22" name="Graphic 21" descr="Close with solid fill">
            <a:extLst>
              <a:ext uri="{FF2B5EF4-FFF2-40B4-BE49-F238E27FC236}">
                <a16:creationId xmlns:a16="http://schemas.microsoft.com/office/drawing/2014/main" id="{F2C8CF10-91B7-699C-AC16-AE5D18DB80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191941" y="2464717"/>
            <a:ext cx="301752" cy="301752"/>
          </a:xfrm>
          <a:prstGeom prst="rect">
            <a:avLst/>
          </a:prstGeom>
        </p:spPr>
      </p:pic>
      <p:pic>
        <p:nvPicPr>
          <p:cNvPr id="23" name="Graphic 22" descr="Checkmark with solid fill">
            <a:extLst>
              <a:ext uri="{FF2B5EF4-FFF2-40B4-BE49-F238E27FC236}">
                <a16:creationId xmlns:a16="http://schemas.microsoft.com/office/drawing/2014/main" id="{BC9C2046-C406-9352-E37A-15E2F15777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065147" y="2837039"/>
            <a:ext cx="302335" cy="302335"/>
          </a:xfrm>
          <a:prstGeom prst="rect">
            <a:avLst/>
          </a:prstGeom>
        </p:spPr>
      </p:pic>
      <p:pic>
        <p:nvPicPr>
          <p:cNvPr id="24" name="Graphic 23" descr="Checkmark with solid fill">
            <a:extLst>
              <a:ext uri="{FF2B5EF4-FFF2-40B4-BE49-F238E27FC236}">
                <a16:creationId xmlns:a16="http://schemas.microsoft.com/office/drawing/2014/main" id="{66E459B9-4A3C-AE28-8FCC-8394A34BB2E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760270" y="2832074"/>
            <a:ext cx="302335" cy="302335"/>
          </a:xfrm>
          <a:prstGeom prst="rect">
            <a:avLst/>
          </a:prstGeom>
        </p:spPr>
      </p:pic>
      <p:pic>
        <p:nvPicPr>
          <p:cNvPr id="25" name="Graphic 24" descr="Checkmark with solid fill">
            <a:extLst>
              <a:ext uri="{FF2B5EF4-FFF2-40B4-BE49-F238E27FC236}">
                <a16:creationId xmlns:a16="http://schemas.microsoft.com/office/drawing/2014/main" id="{843FEC4E-3977-FBFF-84EB-743C686DBF1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455393" y="2833000"/>
            <a:ext cx="302335" cy="302335"/>
          </a:xfrm>
          <a:prstGeom prst="rect">
            <a:avLst/>
          </a:prstGeom>
        </p:spPr>
      </p:pic>
      <p:pic>
        <p:nvPicPr>
          <p:cNvPr id="26" name="Graphic 25" descr="Checkmark with solid fill">
            <a:extLst>
              <a:ext uri="{FF2B5EF4-FFF2-40B4-BE49-F238E27FC236}">
                <a16:creationId xmlns:a16="http://schemas.microsoft.com/office/drawing/2014/main" id="{DD425C16-13BA-E9DA-183C-0E5CE292359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191942" y="2837039"/>
            <a:ext cx="302335" cy="302335"/>
          </a:xfrm>
          <a:prstGeom prst="rect">
            <a:avLst/>
          </a:prstGeom>
        </p:spPr>
      </p:pic>
      <p:sp>
        <p:nvSpPr>
          <p:cNvPr id="28" name="TextBox 27">
            <a:extLst>
              <a:ext uri="{FF2B5EF4-FFF2-40B4-BE49-F238E27FC236}">
                <a16:creationId xmlns:a16="http://schemas.microsoft.com/office/drawing/2014/main" id="{EDB802D3-3C92-E8C5-4699-70C4F8068206}"/>
              </a:ext>
            </a:extLst>
          </p:cNvPr>
          <p:cNvSpPr txBox="1"/>
          <p:nvPr/>
        </p:nvSpPr>
        <p:spPr>
          <a:xfrm>
            <a:off x="810451" y="5962389"/>
            <a:ext cx="5735491" cy="830997"/>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chemeClr val="bg1"/>
                </a:solidFill>
              </a:rPr>
              <a:t>[1] M. Nickel, V. </a:t>
            </a:r>
            <a:r>
              <a:rPr lang="en-US" sz="800" dirty="0" err="1">
                <a:solidFill>
                  <a:schemeClr val="bg1"/>
                </a:solidFill>
              </a:rPr>
              <a:t>Tresp</a:t>
            </a:r>
            <a:r>
              <a:rPr lang="en-US" sz="800" dirty="0">
                <a:solidFill>
                  <a:schemeClr val="bg1"/>
                </a:solidFill>
              </a:rPr>
              <a:t>,  and H. </a:t>
            </a:r>
            <a:r>
              <a:rPr lang="en-US" sz="800" dirty="0" err="1">
                <a:solidFill>
                  <a:schemeClr val="bg1"/>
                </a:solidFill>
              </a:rPr>
              <a:t>Kriegel</a:t>
            </a:r>
            <a:r>
              <a:rPr lang="en-US" sz="800" dirty="0">
                <a:solidFill>
                  <a:schemeClr val="bg1"/>
                </a:solidFill>
              </a:rPr>
              <a:t>. 2011. A Three-Way Model for Collective Learning on Multi-Relational Data (</a:t>
            </a:r>
            <a:r>
              <a:rPr lang="en-US" sz="800" dirty="0" err="1">
                <a:solidFill>
                  <a:schemeClr val="bg1"/>
                </a:solidFill>
              </a:rPr>
              <a:t>NeurIPS</a:t>
            </a:r>
            <a:r>
              <a:rPr lang="en-US" sz="800" dirty="0">
                <a:solidFill>
                  <a:schemeClr val="bg1"/>
                </a:solidFill>
              </a:rPr>
              <a:t> 11). </a:t>
            </a:r>
          </a:p>
          <a:p>
            <a:pPr marL="171450" indent="-171450">
              <a:buFont typeface="Arial" panose="020B0604020202020204" pitchFamily="34" charset="0"/>
              <a:buChar char="•"/>
            </a:pPr>
            <a:r>
              <a:rPr lang="en-US" sz="800" dirty="0">
                <a:solidFill>
                  <a:schemeClr val="bg1"/>
                </a:solidFill>
              </a:rPr>
              <a:t>[2] A. </a:t>
            </a:r>
            <a:r>
              <a:rPr lang="en-US" sz="800" dirty="0" err="1">
                <a:solidFill>
                  <a:schemeClr val="bg1"/>
                </a:solidFill>
              </a:rPr>
              <a:t>Bordes</a:t>
            </a:r>
            <a:r>
              <a:rPr lang="en-US" sz="800" dirty="0">
                <a:solidFill>
                  <a:schemeClr val="bg1"/>
                </a:solidFill>
              </a:rPr>
              <a:t>, N. </a:t>
            </a:r>
            <a:r>
              <a:rPr lang="en-US" sz="800" dirty="0" err="1">
                <a:solidFill>
                  <a:schemeClr val="bg1"/>
                </a:solidFill>
              </a:rPr>
              <a:t>Usunier</a:t>
            </a:r>
            <a:r>
              <a:rPr lang="en-US" sz="800" dirty="0">
                <a:solidFill>
                  <a:schemeClr val="bg1"/>
                </a:solidFill>
              </a:rPr>
              <a:t>, and A. Garcia-Duran. 2013. Translating Embeddings for Modeling Multi-relational Data (</a:t>
            </a:r>
            <a:r>
              <a:rPr lang="en-US" sz="800" dirty="0" err="1">
                <a:solidFill>
                  <a:schemeClr val="bg1"/>
                </a:solidFill>
              </a:rPr>
              <a:t>NeurIPS</a:t>
            </a:r>
            <a:r>
              <a:rPr lang="en-US" sz="800" dirty="0">
                <a:solidFill>
                  <a:schemeClr val="bg1"/>
                </a:solidFill>
              </a:rPr>
              <a:t> 13). </a:t>
            </a:r>
          </a:p>
          <a:p>
            <a:pPr marL="171450" indent="-171450">
              <a:buFont typeface="Arial" panose="020B0604020202020204" pitchFamily="34" charset="0"/>
              <a:buChar char="•"/>
            </a:pPr>
            <a:r>
              <a:rPr lang="en-US" sz="800" dirty="0">
                <a:solidFill>
                  <a:schemeClr val="bg1"/>
                </a:solidFill>
              </a:rPr>
              <a:t>[3] B. Yang, W. </a:t>
            </a:r>
            <a:r>
              <a:rPr lang="en-US" sz="800" dirty="0" err="1">
                <a:solidFill>
                  <a:schemeClr val="bg1"/>
                </a:solidFill>
              </a:rPr>
              <a:t>Yih</a:t>
            </a:r>
            <a:r>
              <a:rPr lang="en-US" sz="800" dirty="0">
                <a:solidFill>
                  <a:schemeClr val="bg1"/>
                </a:solidFill>
              </a:rPr>
              <a:t>, X. He, J. Gao, and L. Deng. 2014. Embedding Entities and Relations for Learning and Inference in Knowledge Bases (ICLR 15).</a:t>
            </a:r>
          </a:p>
          <a:p>
            <a:pPr marL="171450" indent="-171450">
              <a:buFont typeface="Arial" panose="020B0604020202020204" pitchFamily="34" charset="0"/>
              <a:buChar char="•"/>
            </a:pPr>
            <a:r>
              <a:rPr lang="en-US" sz="800" dirty="0">
                <a:solidFill>
                  <a:schemeClr val="bg1"/>
                </a:solidFill>
              </a:rPr>
              <a:t>[4] T. </a:t>
            </a:r>
            <a:r>
              <a:rPr lang="en-US" sz="800" dirty="0" err="1">
                <a:solidFill>
                  <a:schemeClr val="bg1"/>
                </a:solidFill>
              </a:rPr>
              <a:t>Trouillon</a:t>
            </a:r>
            <a:r>
              <a:rPr lang="en-US" sz="800" dirty="0">
                <a:solidFill>
                  <a:schemeClr val="bg1"/>
                </a:solidFill>
              </a:rPr>
              <a:t>, J. </a:t>
            </a:r>
            <a:r>
              <a:rPr lang="en-US" sz="800" dirty="0" err="1">
                <a:solidFill>
                  <a:schemeClr val="bg1"/>
                </a:solidFill>
              </a:rPr>
              <a:t>Welbl</a:t>
            </a:r>
            <a:r>
              <a:rPr lang="en-US" sz="800" dirty="0">
                <a:solidFill>
                  <a:schemeClr val="bg1"/>
                </a:solidFill>
              </a:rPr>
              <a:t>, S. Riedel, E. </a:t>
            </a:r>
            <a:r>
              <a:rPr lang="en-US" sz="800" dirty="0" err="1">
                <a:solidFill>
                  <a:schemeClr val="bg1"/>
                </a:solidFill>
              </a:rPr>
              <a:t>Gaussier</a:t>
            </a:r>
            <a:r>
              <a:rPr lang="en-US" sz="800" dirty="0">
                <a:solidFill>
                  <a:schemeClr val="bg1"/>
                </a:solidFill>
              </a:rPr>
              <a:t>, and G Bouchard. 2016. Complex Embeddings for Simple Link Prediction (ICML 16). </a:t>
            </a:r>
          </a:p>
          <a:p>
            <a:pPr marL="171450" indent="-171450">
              <a:buFont typeface="Arial" panose="020B0604020202020204" pitchFamily="34" charset="0"/>
              <a:buChar char="•"/>
            </a:pPr>
            <a:r>
              <a:rPr lang="en-US" sz="800" dirty="0">
                <a:solidFill>
                  <a:schemeClr val="bg1"/>
                </a:solidFill>
              </a:rPr>
              <a:t>[5] M. Nickel, L. </a:t>
            </a:r>
            <a:r>
              <a:rPr lang="en-US" sz="800" dirty="0" err="1">
                <a:solidFill>
                  <a:schemeClr val="bg1"/>
                </a:solidFill>
              </a:rPr>
              <a:t>Rosasco</a:t>
            </a:r>
            <a:r>
              <a:rPr lang="en-US" sz="800" dirty="0">
                <a:solidFill>
                  <a:schemeClr val="bg1"/>
                </a:solidFill>
              </a:rPr>
              <a:t>, and T. </a:t>
            </a:r>
            <a:r>
              <a:rPr lang="en-US" sz="800" dirty="0" err="1">
                <a:solidFill>
                  <a:schemeClr val="bg1"/>
                </a:solidFill>
              </a:rPr>
              <a:t>Poggio</a:t>
            </a:r>
            <a:r>
              <a:rPr lang="en-US" sz="800" dirty="0">
                <a:solidFill>
                  <a:schemeClr val="bg1"/>
                </a:solidFill>
              </a:rPr>
              <a:t>. 2016. Holographic Embeddings of Knowledge Graphs (AAAI 16).</a:t>
            </a:r>
          </a:p>
        </p:txBody>
      </p:sp>
      <p:sp>
        <p:nvSpPr>
          <p:cNvPr id="3" name="TextBox 2">
            <a:extLst>
              <a:ext uri="{FF2B5EF4-FFF2-40B4-BE49-F238E27FC236}">
                <a16:creationId xmlns:a16="http://schemas.microsoft.com/office/drawing/2014/main" id="{4CFBA339-55E2-9FB8-DCD7-517E6924C2CF}"/>
              </a:ext>
            </a:extLst>
          </p:cNvPr>
          <p:cNvSpPr txBox="1"/>
          <p:nvPr/>
        </p:nvSpPr>
        <p:spPr>
          <a:xfrm>
            <a:off x="1467646" y="3529490"/>
            <a:ext cx="9541440" cy="338554"/>
          </a:xfrm>
          <a:prstGeom prst="rect">
            <a:avLst/>
          </a:prstGeom>
          <a:noFill/>
        </p:spPr>
        <p:txBody>
          <a:bodyPr wrap="square" rtlCol="0">
            <a:spAutoFit/>
          </a:bodyPr>
          <a:lstStyle/>
          <a:p>
            <a:r>
              <a:rPr lang="en-US" sz="1600" dirty="0"/>
              <a:t>(Some) KGE models in recent literature:</a:t>
            </a:r>
          </a:p>
        </p:txBody>
      </p:sp>
      <p:pic>
        <p:nvPicPr>
          <p:cNvPr id="5" name="Picture 4">
            <a:extLst>
              <a:ext uri="{FF2B5EF4-FFF2-40B4-BE49-F238E27FC236}">
                <a16:creationId xmlns:a16="http://schemas.microsoft.com/office/drawing/2014/main" id="{33FB7277-F008-08B9-8D5B-5554240590B2}"/>
              </a:ext>
            </a:extLst>
          </p:cNvPr>
          <p:cNvPicPr>
            <a:picLocks noChangeAspect="1"/>
          </p:cNvPicPr>
          <p:nvPr/>
        </p:nvPicPr>
        <p:blipFill>
          <a:blip r:embed="rId8"/>
          <a:stretch>
            <a:fillRect/>
          </a:stretch>
        </p:blipFill>
        <p:spPr>
          <a:xfrm>
            <a:off x="1540277" y="4022799"/>
            <a:ext cx="9111445" cy="1013809"/>
          </a:xfrm>
          <a:prstGeom prst="rect">
            <a:avLst/>
          </a:prstGeom>
        </p:spPr>
      </p:pic>
      <p:sp>
        <p:nvSpPr>
          <p:cNvPr id="6" name="TextBox 5">
            <a:extLst>
              <a:ext uri="{FF2B5EF4-FFF2-40B4-BE49-F238E27FC236}">
                <a16:creationId xmlns:a16="http://schemas.microsoft.com/office/drawing/2014/main" id="{FECD8C25-5A31-AF18-6FD8-6F4A8D1DBF10}"/>
              </a:ext>
            </a:extLst>
          </p:cNvPr>
          <p:cNvSpPr txBox="1"/>
          <p:nvPr/>
        </p:nvSpPr>
        <p:spPr>
          <a:xfrm>
            <a:off x="6339964" y="5951204"/>
            <a:ext cx="5041585" cy="830997"/>
          </a:xfrm>
          <a:prstGeom prst="rect">
            <a:avLst/>
          </a:prstGeom>
          <a:noFill/>
        </p:spPr>
        <p:txBody>
          <a:bodyPr wrap="square" rtlCol="0">
            <a:spAutoFit/>
          </a:bodyPr>
          <a:lstStyle/>
          <a:p>
            <a:pPr marL="171450" indent="-171450">
              <a:buFont typeface="Arial" panose="020B0604020202020204" pitchFamily="34" charset="0"/>
              <a:buChar char="•"/>
            </a:pPr>
            <a:r>
              <a:rPr lang="en-US" sz="800" dirty="0">
                <a:solidFill>
                  <a:schemeClr val="bg1"/>
                </a:solidFill>
              </a:rPr>
              <a:t>[6] Tim </a:t>
            </a:r>
            <a:r>
              <a:rPr lang="en-US" sz="800" dirty="0" err="1">
                <a:solidFill>
                  <a:schemeClr val="bg1"/>
                </a:solidFill>
              </a:rPr>
              <a:t>Dettmers</a:t>
            </a:r>
            <a:r>
              <a:rPr lang="en-US" sz="800" dirty="0">
                <a:solidFill>
                  <a:schemeClr val="bg1"/>
                </a:solidFill>
              </a:rPr>
              <a:t>, Pasquale </a:t>
            </a:r>
            <a:r>
              <a:rPr lang="en-US" sz="800" dirty="0" err="1">
                <a:solidFill>
                  <a:schemeClr val="bg1"/>
                </a:solidFill>
              </a:rPr>
              <a:t>Minervini</a:t>
            </a:r>
            <a:r>
              <a:rPr lang="en-US" sz="800" dirty="0">
                <a:solidFill>
                  <a:schemeClr val="bg1"/>
                </a:solidFill>
              </a:rPr>
              <a:t>, Pontus </a:t>
            </a:r>
            <a:r>
              <a:rPr lang="en-US" sz="800" dirty="0" err="1">
                <a:solidFill>
                  <a:schemeClr val="bg1"/>
                </a:solidFill>
              </a:rPr>
              <a:t>Stenetorp</a:t>
            </a:r>
            <a:r>
              <a:rPr lang="en-US" sz="800" dirty="0">
                <a:solidFill>
                  <a:schemeClr val="bg1"/>
                </a:solidFill>
              </a:rPr>
              <a:t>, Sebastian Riedel. 2018. Convolutional 2D Knowledge Graph Embeddings (AAAI 18).</a:t>
            </a:r>
          </a:p>
          <a:p>
            <a:pPr marL="171450" indent="-171450">
              <a:buFont typeface="Arial" panose="020B0604020202020204" pitchFamily="34" charset="0"/>
              <a:buChar char="•"/>
            </a:pPr>
            <a:r>
              <a:rPr lang="en-US" sz="800" dirty="0">
                <a:solidFill>
                  <a:schemeClr val="bg1"/>
                </a:solidFill>
              </a:rPr>
              <a:t>[7] T. Lacroix, N. </a:t>
            </a:r>
            <a:r>
              <a:rPr lang="en-US" sz="800" dirty="0" err="1">
                <a:solidFill>
                  <a:schemeClr val="bg1"/>
                </a:solidFill>
              </a:rPr>
              <a:t>Usunier</a:t>
            </a:r>
            <a:r>
              <a:rPr lang="en-US" sz="800" dirty="0">
                <a:solidFill>
                  <a:schemeClr val="bg1"/>
                </a:solidFill>
              </a:rPr>
              <a:t>, G. </a:t>
            </a:r>
            <a:r>
              <a:rPr lang="en-US" sz="800" dirty="0" err="1">
                <a:solidFill>
                  <a:schemeClr val="bg1"/>
                </a:solidFill>
              </a:rPr>
              <a:t>Obozinski</a:t>
            </a:r>
            <a:r>
              <a:rPr lang="en-US" sz="800" dirty="0">
                <a:solidFill>
                  <a:schemeClr val="bg1"/>
                </a:solidFill>
              </a:rPr>
              <a:t>. 2018. Canonical Tensor Decomposition for Knowledge Base Completion (PMLR 2018). </a:t>
            </a:r>
          </a:p>
          <a:p>
            <a:pPr marL="171450" indent="-171450">
              <a:buFont typeface="Arial" panose="020B0604020202020204" pitchFamily="34" charset="0"/>
              <a:buChar char="•"/>
            </a:pPr>
            <a:r>
              <a:rPr lang="en-US" sz="800" dirty="0">
                <a:solidFill>
                  <a:schemeClr val="bg1"/>
                </a:solidFill>
              </a:rPr>
              <a:t>[8] Z. Sun, Z.</a:t>
            </a:r>
            <a:r>
              <a:rPr lang="zh-CN" altLang="en-US" sz="800" dirty="0">
                <a:solidFill>
                  <a:schemeClr val="bg1"/>
                </a:solidFill>
              </a:rPr>
              <a:t> </a:t>
            </a:r>
            <a:r>
              <a:rPr lang="en-US" sz="800" dirty="0">
                <a:solidFill>
                  <a:schemeClr val="bg1"/>
                </a:solidFill>
              </a:rPr>
              <a:t>Deng, J. </a:t>
            </a:r>
            <a:r>
              <a:rPr lang="en-US" sz="800" dirty="0" err="1">
                <a:solidFill>
                  <a:schemeClr val="bg1"/>
                </a:solidFill>
              </a:rPr>
              <a:t>Nie</a:t>
            </a:r>
            <a:r>
              <a:rPr lang="en-US" sz="800" dirty="0">
                <a:solidFill>
                  <a:schemeClr val="bg1"/>
                </a:solidFill>
              </a:rPr>
              <a:t>, and J. Tang. 2019. </a:t>
            </a:r>
            <a:r>
              <a:rPr lang="en-US" sz="800" dirty="0" err="1">
                <a:solidFill>
                  <a:schemeClr val="bg1"/>
                </a:solidFill>
              </a:rPr>
              <a:t>RotatE</a:t>
            </a:r>
            <a:r>
              <a:rPr lang="en-US" sz="800" dirty="0">
                <a:solidFill>
                  <a:schemeClr val="bg1"/>
                </a:solidFill>
              </a:rPr>
              <a:t>: Knowledge Graph Embedding by Relational Rotation in Complex Space (ICLR 19). </a:t>
            </a:r>
          </a:p>
        </p:txBody>
      </p:sp>
    </p:spTree>
    <p:extLst>
      <p:ext uri="{BB962C8B-B14F-4D97-AF65-F5344CB8AC3E}">
        <p14:creationId xmlns:p14="http://schemas.microsoft.com/office/powerpoint/2010/main" val="3541231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Overview of Part </a:t>
            </a:r>
            <a:r>
              <a:rPr lang="en-US" altLang="zh-CN" sz="4000" b="1" kern="0" dirty="0">
                <a:solidFill>
                  <a:srgbClr val="11284B"/>
                </a:solidFill>
                <a:latin typeface="Arial"/>
                <a:cs typeface="Arial"/>
              </a:rPr>
              <a:t>I</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22</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Basic Concepts and Techniques</a:t>
            </a:r>
          </a:p>
        </p:txBody>
      </p:sp>
      <p:cxnSp>
        <p:nvCxnSpPr>
          <p:cNvPr id="5" name="Connector: Elbow 31">
            <a:extLst>
              <a:ext uri="{FF2B5EF4-FFF2-40B4-BE49-F238E27FC236}">
                <a16:creationId xmlns:a16="http://schemas.microsoft.com/office/drawing/2014/main" id="{763967D9-D736-E8C2-E75B-6E61A43B1639}"/>
              </a:ext>
            </a:extLst>
          </p:cNvPr>
          <p:cNvCxnSpPr>
            <a:cxnSpLocks/>
            <a:stCxn id="3" idx="2"/>
            <a:endCxn id="21" idx="0"/>
          </p:cNvCxnSpPr>
          <p:nvPr/>
        </p:nvCxnSpPr>
        <p:spPr>
          <a:xfrm rot="16200000" flipH="1">
            <a:off x="7708700" y="720206"/>
            <a:ext cx="405519" cy="3616854"/>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1418042"/>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AA12A675-FFCB-0998-AC91-E3E036807B7F}"/>
              </a:ext>
            </a:extLst>
          </p:cNvPr>
          <p:cNvSpPr/>
          <p:nvPr/>
        </p:nvSpPr>
        <p:spPr>
          <a:xfrm>
            <a:off x="1405856" y="3344191"/>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TransE</a:t>
            </a:r>
            <a:endParaRPr lang="en-US" sz="1600" b="1" dirty="0">
              <a:solidFill>
                <a:schemeClr val="tx1"/>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60292" y="2806961"/>
            <a:ext cx="2266121" cy="584775"/>
          </a:xfrm>
          <a:prstGeom prst="rect">
            <a:avLst/>
          </a:prstGeom>
          <a:noFill/>
        </p:spPr>
        <p:txBody>
          <a:bodyPr wrap="square" rtlCol="0">
            <a:spAutoFit/>
          </a:bodyPr>
          <a:lstStyle/>
          <a:p>
            <a:pPr algn="ctr"/>
            <a:r>
              <a:rPr lang="en-US" sz="1600" b="1" dirty="0"/>
              <a:t>Knowledge Graph Embedding</a:t>
            </a:r>
          </a:p>
        </p:txBody>
      </p:sp>
      <p:sp>
        <p:nvSpPr>
          <p:cNvPr id="13" name="Rectangle: Rounded Corners 5">
            <a:extLst>
              <a:ext uri="{FF2B5EF4-FFF2-40B4-BE49-F238E27FC236}">
                <a16:creationId xmlns:a16="http://schemas.microsoft.com/office/drawing/2014/main" id="{8689ABF4-FFB2-31A9-4330-72194DE41ED4}"/>
              </a:ext>
            </a:extLst>
          </p:cNvPr>
          <p:cNvSpPr/>
          <p:nvPr/>
        </p:nvSpPr>
        <p:spPr>
          <a:xfrm>
            <a:off x="3769138" y="2731395"/>
            <a:ext cx="2266121" cy="1418042"/>
          </a:xfrm>
          <a:prstGeom prst="roundRect">
            <a:avLst/>
          </a:prstGeom>
          <a:solidFill>
            <a:srgbClr val="92D05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Rounded Corners 10">
            <a:extLst>
              <a:ext uri="{FF2B5EF4-FFF2-40B4-BE49-F238E27FC236}">
                <a16:creationId xmlns:a16="http://schemas.microsoft.com/office/drawing/2014/main" id="{B4E5BE78-78C9-74E6-F0BA-FB9C1B4A3674}"/>
              </a:ext>
            </a:extLst>
          </p:cNvPr>
          <p:cNvSpPr/>
          <p:nvPr/>
        </p:nvSpPr>
        <p:spPr>
          <a:xfrm>
            <a:off x="3814702" y="3344191"/>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Hard Rule Based Reasoning </a:t>
            </a:r>
          </a:p>
        </p:txBody>
      </p:sp>
      <p:sp>
        <p:nvSpPr>
          <p:cNvPr id="15" name="TextBox 14">
            <a:extLst>
              <a:ext uri="{FF2B5EF4-FFF2-40B4-BE49-F238E27FC236}">
                <a16:creationId xmlns:a16="http://schemas.microsoft.com/office/drawing/2014/main" id="{D37ED1FE-EA93-62C9-36B7-778D6CC23FFA}"/>
              </a:ext>
            </a:extLst>
          </p:cNvPr>
          <p:cNvSpPr txBox="1"/>
          <p:nvPr/>
        </p:nvSpPr>
        <p:spPr>
          <a:xfrm>
            <a:off x="3671976" y="2806961"/>
            <a:ext cx="2460436" cy="584775"/>
          </a:xfrm>
          <a:prstGeom prst="rect">
            <a:avLst/>
          </a:prstGeom>
          <a:noFill/>
        </p:spPr>
        <p:txBody>
          <a:bodyPr wrap="square" rtlCol="0">
            <a:spAutoFit/>
          </a:bodyPr>
          <a:lstStyle/>
          <a:p>
            <a:pPr algn="ctr"/>
            <a:r>
              <a:rPr lang="en-US" sz="1600" b="1" dirty="0"/>
              <a:t>Rule Based Knowledge Graph Reasoning</a:t>
            </a:r>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6177982" y="2731393"/>
            <a:ext cx="2266121" cy="1418044"/>
          </a:xfrm>
          <a:prstGeom prst="roundRect">
            <a:avLst/>
          </a:prstGeom>
          <a:solidFill>
            <a:srgbClr val="D3E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Rounded Corners 10">
            <a:extLst>
              <a:ext uri="{FF2B5EF4-FFF2-40B4-BE49-F238E27FC236}">
                <a16:creationId xmlns:a16="http://schemas.microsoft.com/office/drawing/2014/main" id="{DDC7AEDE-470B-4562-6C76-80B3ED42F9BE}"/>
              </a:ext>
            </a:extLst>
          </p:cNvPr>
          <p:cNvSpPr/>
          <p:nvPr/>
        </p:nvSpPr>
        <p:spPr>
          <a:xfrm>
            <a:off x="6223545"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Path Ranking</a:t>
            </a:r>
          </a:p>
        </p:txBody>
      </p:sp>
      <p:sp>
        <p:nvSpPr>
          <p:cNvPr id="20" name="TextBox 19">
            <a:extLst>
              <a:ext uri="{FF2B5EF4-FFF2-40B4-BE49-F238E27FC236}">
                <a16:creationId xmlns:a16="http://schemas.microsoft.com/office/drawing/2014/main" id="{FB591FF2-27CE-AF14-C1FD-D960418C2A31}"/>
              </a:ext>
            </a:extLst>
          </p:cNvPr>
          <p:cNvSpPr txBox="1"/>
          <p:nvPr/>
        </p:nvSpPr>
        <p:spPr>
          <a:xfrm>
            <a:off x="6177981" y="2806960"/>
            <a:ext cx="2266121" cy="584775"/>
          </a:xfrm>
          <a:prstGeom prst="rect">
            <a:avLst/>
          </a:prstGeom>
          <a:noFill/>
        </p:spPr>
        <p:txBody>
          <a:bodyPr wrap="square" rtlCol="0">
            <a:spAutoFit/>
          </a:bodyPr>
          <a:lstStyle/>
          <a:p>
            <a:pPr algn="ctr"/>
            <a:r>
              <a:rPr lang="en-US" sz="1600" b="1" dirty="0"/>
              <a:t>Path Based Knowledge Graph Reasoning</a:t>
            </a:r>
          </a:p>
        </p:txBody>
      </p:sp>
      <p:sp>
        <p:nvSpPr>
          <p:cNvPr id="21" name="Rectangle: Rounded Corners 5">
            <a:extLst>
              <a:ext uri="{FF2B5EF4-FFF2-40B4-BE49-F238E27FC236}">
                <a16:creationId xmlns:a16="http://schemas.microsoft.com/office/drawing/2014/main" id="{2BA8EE85-1751-472A-BB6F-1BECA684B003}"/>
              </a:ext>
            </a:extLst>
          </p:cNvPr>
          <p:cNvSpPr/>
          <p:nvPr/>
        </p:nvSpPr>
        <p:spPr>
          <a:xfrm>
            <a:off x="8586825" y="2731393"/>
            <a:ext cx="2266121" cy="1934391"/>
          </a:xfrm>
          <a:prstGeom prst="round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 name="TextBox 22">
            <a:extLst>
              <a:ext uri="{FF2B5EF4-FFF2-40B4-BE49-F238E27FC236}">
                <a16:creationId xmlns:a16="http://schemas.microsoft.com/office/drawing/2014/main" id="{2B4F5EFE-D7F6-0559-5F4C-31BA1286DE22}"/>
              </a:ext>
            </a:extLst>
          </p:cNvPr>
          <p:cNvSpPr txBox="1"/>
          <p:nvPr/>
        </p:nvSpPr>
        <p:spPr>
          <a:xfrm>
            <a:off x="8586824" y="2806960"/>
            <a:ext cx="2266121" cy="338554"/>
          </a:xfrm>
          <a:prstGeom prst="rect">
            <a:avLst/>
          </a:prstGeom>
          <a:noFill/>
        </p:spPr>
        <p:txBody>
          <a:bodyPr wrap="square" rtlCol="0">
            <a:spAutoFit/>
          </a:bodyPr>
          <a:lstStyle/>
          <a:p>
            <a:pPr algn="ctr"/>
            <a:r>
              <a:rPr lang="en-US" sz="1600" b="1" dirty="0"/>
              <a:t>Inductive Rule Mining</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6504278" y="1924627"/>
            <a:ext cx="405519" cy="1208011"/>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48" name="Rectangle: Rounded Corners 10">
            <a:extLst>
              <a:ext uri="{FF2B5EF4-FFF2-40B4-BE49-F238E27FC236}">
                <a16:creationId xmlns:a16="http://schemas.microsoft.com/office/drawing/2014/main" id="{25DE23D3-F4EB-3BDC-8F59-A071646A9F70}"/>
              </a:ext>
            </a:extLst>
          </p:cNvPr>
          <p:cNvSpPr/>
          <p:nvPr/>
        </p:nvSpPr>
        <p:spPr>
          <a:xfrm>
            <a:off x="8632392" y="3937114"/>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Subgraph Rules </a:t>
            </a:r>
          </a:p>
        </p:txBody>
      </p:sp>
      <p:cxnSp>
        <p:nvCxnSpPr>
          <p:cNvPr id="17" name="Elbow Connector 45">
            <a:extLst>
              <a:ext uri="{FF2B5EF4-FFF2-40B4-BE49-F238E27FC236}">
                <a16:creationId xmlns:a16="http://schemas.microsoft.com/office/drawing/2014/main" id="{CA1D7CA3-EF71-7DA1-9727-F06EE921D223}"/>
              </a:ext>
            </a:extLst>
          </p:cNvPr>
          <p:cNvCxnSpPr>
            <a:cxnSpLocks/>
            <a:stCxn id="3" idx="2"/>
            <a:endCxn id="13" idx="0"/>
          </p:cNvCxnSpPr>
          <p:nvPr/>
        </p:nvCxnSpPr>
        <p:spPr>
          <a:xfrm rot="5400000">
            <a:off x="5299856" y="1928218"/>
            <a:ext cx="405521" cy="1200833"/>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sp>
        <p:nvSpPr>
          <p:cNvPr id="29" name="Rectangle: Rounded Corners 10">
            <a:extLst>
              <a:ext uri="{FF2B5EF4-FFF2-40B4-BE49-F238E27FC236}">
                <a16:creationId xmlns:a16="http://schemas.microsoft.com/office/drawing/2014/main" id="{F02CEEA0-B446-070B-A14D-2664BDC57FCF}"/>
              </a:ext>
            </a:extLst>
          </p:cNvPr>
          <p:cNvSpPr/>
          <p:nvPr/>
        </p:nvSpPr>
        <p:spPr>
          <a:xfrm>
            <a:off x="8632392"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Chain-like Rules</a:t>
            </a:r>
          </a:p>
        </p:txBody>
      </p:sp>
      <p:sp>
        <p:nvSpPr>
          <p:cNvPr id="4" name="Rectangle 3">
            <a:extLst>
              <a:ext uri="{FF2B5EF4-FFF2-40B4-BE49-F238E27FC236}">
                <a16:creationId xmlns:a16="http://schemas.microsoft.com/office/drawing/2014/main" id="{E636DE75-85C1-6941-9D0B-4DC037F05FED}"/>
              </a:ext>
            </a:extLst>
          </p:cNvPr>
          <p:cNvSpPr/>
          <p:nvPr/>
        </p:nvSpPr>
        <p:spPr>
          <a:xfrm>
            <a:off x="3722705" y="2632375"/>
            <a:ext cx="4752930" cy="173501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87591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R</a:t>
            </a:r>
            <a:r>
              <a:rPr lang="en-US" sz="4000" b="1" kern="0" dirty="0">
                <a:solidFill>
                  <a:srgbClr val="11284B"/>
                </a:solidFill>
                <a:latin typeface="Arial"/>
                <a:cs typeface="Arial"/>
              </a:rPr>
              <a:t>ule-based Expert System</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23</a:t>
            </a:fld>
            <a:endParaRPr lang="en-US" dirty="0"/>
          </a:p>
        </p:txBody>
      </p:sp>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Key idea</a:t>
            </a:r>
            <a:r>
              <a:rPr lang="en-US" sz="2200" kern="0" dirty="0">
                <a:solidFill>
                  <a:schemeClr val="tx1">
                    <a:lumMod val="95000"/>
                    <a:lumOff val="5000"/>
                  </a:schemeClr>
                </a:solidFill>
                <a:latin typeface="Arial" panose="020B0604020202020204" pitchFamily="34" charset="0"/>
                <a:cs typeface="Arial" panose="020B0604020202020204" pitchFamily="34" charset="0"/>
              </a:rPr>
              <a:t>: Apply rules </a:t>
            </a:r>
            <a:r>
              <a:rPr lang="en-US" sz="2200" b="1" kern="0" dirty="0">
                <a:solidFill>
                  <a:srgbClr val="FF0000"/>
                </a:solidFill>
                <a:latin typeface="Arial" panose="020B0604020202020204" pitchFamily="34" charset="0"/>
                <a:cs typeface="Arial" panose="020B0604020202020204" pitchFamily="34" charset="0"/>
              </a:rPr>
              <a:t>iteratively</a:t>
            </a:r>
            <a:r>
              <a:rPr lang="en-US" sz="2200" kern="0" dirty="0">
                <a:solidFill>
                  <a:schemeClr val="tx1">
                    <a:lumMod val="95000"/>
                    <a:lumOff val="5000"/>
                  </a:schemeClr>
                </a:solidFill>
                <a:latin typeface="Arial" panose="020B0604020202020204" pitchFamily="34" charset="0"/>
                <a:cs typeface="Arial" panose="020B0604020202020204" pitchFamily="34" charset="0"/>
              </a:rPr>
              <a:t> to generate new facts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New facts represent conclusions about the state of the domain given the observations</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altLang="zh-CN" sz="2200" b="1" kern="0" dirty="0">
                <a:solidFill>
                  <a:schemeClr val="tx1">
                    <a:lumMod val="95000"/>
                    <a:lumOff val="5000"/>
                  </a:schemeClr>
                </a:solidFill>
                <a:latin typeface="Arial" panose="020B0604020202020204" pitchFamily="34" charset="0"/>
                <a:cs typeface="Arial" panose="020B0604020202020204" pitchFamily="34" charset="0"/>
              </a:rPr>
              <a:t>Major</a:t>
            </a:r>
            <a:r>
              <a:rPr lang="zh-CN" altLang="en-US" sz="2200" b="1"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200" b="1" kern="0" dirty="0">
                <a:solidFill>
                  <a:schemeClr val="tx1">
                    <a:lumMod val="95000"/>
                    <a:lumOff val="5000"/>
                  </a:schemeClr>
                </a:solidFill>
                <a:latin typeface="Arial" panose="020B0604020202020204" pitchFamily="34" charset="0"/>
                <a:cs typeface="Arial" panose="020B0604020202020204" pitchFamily="34" charset="0"/>
              </a:rPr>
              <a:t>c</a:t>
            </a:r>
            <a:r>
              <a:rPr lang="en-US" sz="2200" b="1" kern="0" dirty="0">
                <a:solidFill>
                  <a:schemeClr val="tx1">
                    <a:lumMod val="95000"/>
                    <a:lumOff val="5000"/>
                  </a:schemeClr>
                </a:solidFill>
                <a:latin typeface="Arial" panose="020B0604020202020204" pitchFamily="34" charset="0"/>
                <a:cs typeface="Arial" panose="020B0604020202020204" pitchFamily="34" charset="0"/>
              </a:rPr>
              <a:t>omponents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latin typeface="Arial" panose="020B0604020202020204" pitchFamily="34" charset="0"/>
                <a:cs typeface="Arial" panose="020B0604020202020204" pitchFamily="34" charset="0"/>
              </a:rPr>
              <a:t>The</a:t>
            </a:r>
            <a:r>
              <a:rPr lang="en-US" sz="2000" b="1" kern="0" dirty="0">
                <a:solidFill>
                  <a:srgbClr val="FF0000"/>
                </a:solidFill>
                <a:latin typeface="Arial" panose="020B0604020202020204" pitchFamily="34" charset="0"/>
                <a:cs typeface="Arial" panose="020B0604020202020204" pitchFamily="34" charset="0"/>
              </a:rPr>
              <a:t> inference engine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The </a:t>
            </a:r>
            <a:r>
              <a:rPr lang="en-US" sz="2000" b="1" kern="0" dirty="0">
                <a:solidFill>
                  <a:srgbClr val="FF0000"/>
                </a:solidFill>
                <a:latin typeface="Arial" panose="020B0604020202020204" pitchFamily="34" charset="0"/>
                <a:cs typeface="Arial" panose="020B0604020202020204" pitchFamily="34" charset="0"/>
              </a:rPr>
              <a:t>knowledge bases </a:t>
            </a:r>
            <a:r>
              <a:rPr lang="en-US" sz="2000" kern="0" dirty="0">
                <a:solidFill>
                  <a:schemeClr val="tx1">
                    <a:lumMod val="95000"/>
                    <a:lumOff val="5000"/>
                  </a:schemeClr>
                </a:solidFill>
                <a:latin typeface="Arial" panose="020B0604020202020204" pitchFamily="34" charset="0"/>
                <a:cs typeface="Arial" panose="020B0604020202020204" pitchFamily="34" charset="0"/>
              </a:rPr>
              <a:t>and </a:t>
            </a:r>
            <a:r>
              <a:rPr lang="en-US" sz="2000" b="1" kern="0" dirty="0">
                <a:solidFill>
                  <a:srgbClr val="FF0000"/>
                </a:solidFill>
                <a:latin typeface="Arial" panose="020B0604020202020204" pitchFamily="34" charset="0"/>
                <a:cs typeface="Arial" panose="020B0604020202020204" pitchFamily="34" charset="0"/>
              </a:rPr>
              <a:t>rules</a:t>
            </a:r>
          </a:p>
        </p:txBody>
      </p:sp>
      <p:pic>
        <p:nvPicPr>
          <p:cNvPr id="1026" name="Picture 2" descr="High-level View of a Rule Engine">
            <a:extLst>
              <a:ext uri="{FF2B5EF4-FFF2-40B4-BE49-F238E27FC236}">
                <a16:creationId xmlns:a16="http://schemas.microsoft.com/office/drawing/2014/main" id="{301B4527-7E3D-F251-221B-C172F8835E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1750" y="3793601"/>
            <a:ext cx="3784600" cy="210255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9CA3688-8981-6FAD-C3AD-CE620FD80BC3}"/>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H. Roth, F. Waterman, and D. Arthur. 1936. Building expert systems (Addison-Wesley 36). </a:t>
            </a:r>
          </a:p>
        </p:txBody>
      </p:sp>
    </p:spTree>
    <p:extLst>
      <p:ext uri="{BB962C8B-B14F-4D97-AF65-F5344CB8AC3E}">
        <p14:creationId xmlns:p14="http://schemas.microsoft.com/office/powerpoint/2010/main" val="31676588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A7AF7-F3AB-C11F-01D4-245EAF8C956C}"/>
              </a:ext>
            </a:extLst>
          </p:cNvPr>
          <p:cNvSpPr>
            <a:spLocks noGrp="1"/>
          </p:cNvSpPr>
          <p:nvPr>
            <p:ph type="title"/>
          </p:nvPr>
        </p:nvSpPr>
        <p:spPr/>
        <p:txBody>
          <a:bodyPr/>
          <a:lstStyle/>
          <a:p>
            <a:r>
              <a:rPr lang="en-US" altLang="zh-CN" sz="4400" b="1" kern="0" dirty="0">
                <a:solidFill>
                  <a:srgbClr val="11284B"/>
                </a:solidFill>
                <a:latin typeface="Arial"/>
                <a:cs typeface="Arial"/>
              </a:rPr>
              <a:t>Inference Engine</a:t>
            </a:r>
            <a:endParaRPr lang="en-US" dirty="0"/>
          </a:p>
        </p:txBody>
      </p:sp>
      <p:sp>
        <p:nvSpPr>
          <p:cNvPr id="3" name="Content Placeholder 2">
            <a:extLst>
              <a:ext uri="{FF2B5EF4-FFF2-40B4-BE49-F238E27FC236}">
                <a16:creationId xmlns:a16="http://schemas.microsoft.com/office/drawing/2014/main" id="{E78E0B3E-C79F-DCE8-3A8B-71DC085900FC}"/>
              </a:ext>
            </a:extLst>
          </p:cNvPr>
          <p:cNvSpPr>
            <a:spLocks noGrp="1"/>
          </p:cNvSpPr>
          <p:nvPr>
            <p:ph idx="1"/>
          </p:nvPr>
        </p:nvSpPr>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Brain of the reasoning system </a:t>
            </a:r>
            <a:endParaRPr lang="en-US" sz="2200" kern="0" dirty="0">
              <a:solidFill>
                <a:schemeClr val="tx1">
                  <a:lumMod val="95000"/>
                  <a:lumOff val="5000"/>
                </a:schemeClr>
              </a:solidFill>
              <a:latin typeface="Arial" panose="020B0604020202020204" pitchFamily="34" charset="0"/>
              <a:cs typeface="Arial" panose="020B0604020202020204" pitchFamily="34" charset="0"/>
            </a:endParaRPr>
          </a:p>
          <a:p>
            <a:pPr marL="342900" lvl="1"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Inferring knowledge by applying forward or backward chaining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Forward chaining (data driven)</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Start with facts, determine applicable rules, and apply one</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Repeat until no more rules can be applied</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Backward chaining (goal</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oriented)</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Give a goal, rules are applied by matching the goal to infer the answer</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E.g. (Alan Turing, </a:t>
            </a:r>
            <a:r>
              <a:rPr lang="en-US" sz="1800" kern="0" dirty="0" err="1">
                <a:solidFill>
                  <a:schemeClr val="tx1">
                    <a:lumMod val="95000"/>
                    <a:lumOff val="5000"/>
                  </a:schemeClr>
                </a:solidFill>
                <a:latin typeface="Arial" panose="020B0604020202020204" pitchFamily="34" charset="0"/>
                <a:cs typeface="Arial" panose="020B0604020202020204" pitchFamily="34" charset="0"/>
              </a:rPr>
              <a:t>wasBorn</a:t>
            </a:r>
            <a:r>
              <a:rPr lang="en-US" sz="1800" kern="0" dirty="0">
                <a:solidFill>
                  <a:schemeClr val="tx1">
                    <a:lumMod val="95000"/>
                    <a:lumOff val="5000"/>
                  </a:schemeClr>
                </a:solidFill>
                <a:latin typeface="Arial" panose="020B0604020202020204" pitchFamily="34" charset="0"/>
                <a:cs typeface="Arial" panose="020B0604020202020204" pitchFamily="34" charset="0"/>
              </a:rPr>
              <a:t>, ?)</a:t>
            </a:r>
          </a:p>
          <a:p>
            <a:pPr marL="1257300" lvl="2" indent="-342900" fontAlgn="base">
              <a:lnSpc>
                <a:spcPct val="120000"/>
              </a:lnSpc>
              <a:spcBef>
                <a:spcPct val="20000"/>
              </a:spcBef>
              <a:spcAft>
                <a:spcPct val="0"/>
              </a:spcAft>
              <a:buSzPct val="110000"/>
              <a:buFont typeface="Wingdings" panose="05000000000000000000" pitchFamily="2" charset="2"/>
              <a:buChar char="q"/>
            </a:pPr>
            <a:endParaRPr lang="en-US" sz="12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4" name="Slide Number Placeholder 3">
            <a:extLst>
              <a:ext uri="{FF2B5EF4-FFF2-40B4-BE49-F238E27FC236}">
                <a16:creationId xmlns:a16="http://schemas.microsoft.com/office/drawing/2014/main" id="{DD48714A-F3DE-1F2C-4549-B61B63310E6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24</a:t>
            </a:fld>
            <a:endParaRPr lang="en-US" dirty="0"/>
          </a:p>
        </p:txBody>
      </p:sp>
    </p:spTree>
    <p:extLst>
      <p:ext uri="{BB962C8B-B14F-4D97-AF65-F5344CB8AC3E}">
        <p14:creationId xmlns:p14="http://schemas.microsoft.com/office/powerpoint/2010/main" val="2326297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Path Based Knowledge Graph Reasoning</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25</a:t>
            </a:fld>
            <a:endParaRPr lang="en-US" dirty="0"/>
          </a:p>
        </p:txBody>
      </p:sp>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Logical rule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Require given logic rules as input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Path-based reasoning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Involves traversing paths in a KG to infer new information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Paths can be directed or undirected</a:t>
            </a:r>
          </a:p>
        </p:txBody>
      </p:sp>
      <p:pic>
        <p:nvPicPr>
          <p:cNvPr id="4" name="Picture 3">
            <a:extLst>
              <a:ext uri="{FF2B5EF4-FFF2-40B4-BE49-F238E27FC236}">
                <a16:creationId xmlns:a16="http://schemas.microsoft.com/office/drawing/2014/main" id="{BF4F651A-8816-ED20-15C0-A4E257E8A906}"/>
              </a:ext>
            </a:extLst>
          </p:cNvPr>
          <p:cNvPicPr>
            <a:picLocks noChangeAspect="1"/>
          </p:cNvPicPr>
          <p:nvPr/>
        </p:nvPicPr>
        <p:blipFill>
          <a:blip r:embed="rId3"/>
          <a:stretch>
            <a:fillRect/>
          </a:stretch>
        </p:blipFill>
        <p:spPr>
          <a:xfrm>
            <a:off x="3647208" y="3818672"/>
            <a:ext cx="4719770" cy="1961152"/>
          </a:xfrm>
          <a:prstGeom prst="rect">
            <a:avLst/>
          </a:prstGeom>
        </p:spPr>
      </p:pic>
      <p:sp>
        <p:nvSpPr>
          <p:cNvPr id="5" name="TextBox 4">
            <a:extLst>
              <a:ext uri="{FF2B5EF4-FFF2-40B4-BE49-F238E27FC236}">
                <a16:creationId xmlns:a16="http://schemas.microsoft.com/office/drawing/2014/main" id="{E9B3D915-B432-B6A9-2CEE-B1BBA26AA713}"/>
              </a:ext>
            </a:extLst>
          </p:cNvPr>
          <p:cNvSpPr txBox="1"/>
          <p:nvPr/>
        </p:nvSpPr>
        <p:spPr>
          <a:xfrm>
            <a:off x="810452" y="5962389"/>
            <a:ext cx="9385849"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en-US" altLang="zh-CN" sz="1050" dirty="0">
                <a:solidFill>
                  <a:schemeClr val="bg1"/>
                </a:solidFill>
              </a:rPr>
              <a:t>N. Lao, T. Mitchell, and W. Cohen.</a:t>
            </a:r>
            <a:r>
              <a:rPr lang="en-US" sz="1050" dirty="0">
                <a:solidFill>
                  <a:schemeClr val="bg1"/>
                </a:solidFill>
              </a:rPr>
              <a:t> 2011. Random walk inference and learning in a large scale knowledge base (ACL 11).</a:t>
            </a:r>
          </a:p>
          <a:p>
            <a:pPr marL="171450" indent="-171450">
              <a:buFont typeface="Arial" panose="020B0604020202020204" pitchFamily="34" charset="0"/>
              <a:buChar char="•"/>
            </a:pPr>
            <a:r>
              <a:rPr lang="en-US" sz="1050" dirty="0">
                <a:solidFill>
                  <a:schemeClr val="bg1"/>
                </a:solidFill>
              </a:rPr>
              <a:t>[2] </a:t>
            </a:r>
            <a:r>
              <a:rPr lang="pt-BR" sz="1050" dirty="0">
                <a:solidFill>
                  <a:schemeClr val="bg1"/>
                </a:solidFill>
              </a:rPr>
              <a:t>H. Wang, H. Ren, and J. Leskovec. 2021. </a:t>
            </a:r>
            <a:r>
              <a:rPr lang="en-US" sz="1050" dirty="0">
                <a:solidFill>
                  <a:schemeClr val="bg1"/>
                </a:solidFill>
              </a:rPr>
              <a:t>Relational message passing for knowledge graph completion (KDD 21).</a:t>
            </a:r>
          </a:p>
          <a:p>
            <a:pPr marL="171450" indent="-171450">
              <a:buFont typeface="Arial" panose="020B0604020202020204" pitchFamily="34" charset="0"/>
              <a:buChar char="•"/>
            </a:pPr>
            <a:r>
              <a:rPr lang="en-US" sz="1050" dirty="0">
                <a:solidFill>
                  <a:schemeClr val="bg1"/>
                </a:solidFill>
              </a:rPr>
              <a:t>[3] </a:t>
            </a:r>
            <a:r>
              <a:rPr lang="de-DE" sz="1050" dirty="0">
                <a:solidFill>
                  <a:schemeClr val="bg1"/>
                </a:solidFill>
              </a:rPr>
              <a:t>W. Xiong, T. Hoang, and WY. Wang. 2017. </a:t>
            </a:r>
            <a:r>
              <a:rPr lang="en-US" sz="1050" dirty="0" err="1">
                <a:solidFill>
                  <a:schemeClr val="bg1"/>
                </a:solidFill>
              </a:rPr>
              <a:t>Deeppath</a:t>
            </a:r>
            <a:r>
              <a:rPr lang="en-US" sz="1050" dirty="0">
                <a:solidFill>
                  <a:schemeClr val="bg1"/>
                </a:solidFill>
              </a:rPr>
              <a:t>: A reinforcement learning method for knowledge graph reasoning (ACL 17).</a:t>
            </a:r>
          </a:p>
        </p:txBody>
      </p:sp>
    </p:spTree>
    <p:extLst>
      <p:ext uri="{BB962C8B-B14F-4D97-AF65-F5344CB8AC3E}">
        <p14:creationId xmlns:p14="http://schemas.microsoft.com/office/powerpoint/2010/main" val="423326326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PRA: Reasoning with Random Walks</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26</a:t>
            </a:fld>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Assumption</a:t>
                </a:r>
                <a:r>
                  <a:rPr lang="en-US" sz="2200" kern="0" dirty="0">
                    <a:solidFill>
                      <a:schemeClr val="tx1">
                        <a:lumMod val="95000"/>
                        <a:lumOff val="5000"/>
                      </a:schemeClr>
                    </a:solidFill>
                    <a:latin typeface="Arial" panose="020B0604020202020204" pitchFamily="34" charset="0"/>
                    <a:cs typeface="Arial" panose="020B0604020202020204" pitchFamily="34" charset="0"/>
                  </a:rPr>
                  <a:t>: random walks → relational features</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Key ideas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A relation path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𝑝</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𝑅</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r>
                      <a:rPr lang="en-US" sz="20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𝑅</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𝑛</m:t>
                        </m:r>
                      </m:sub>
                    </m:sSub>
                    <m:r>
                      <a:rPr lang="en-US" sz="2000" kern="0">
                        <a:solidFill>
                          <a:schemeClr val="tx1">
                            <a:lumMod val="95000"/>
                            <a:lumOff val="5000"/>
                          </a:schemeClr>
                        </a:solidFill>
                        <a:latin typeface="Cambria Math" panose="02040503050406030204" pitchFamily="18" charset="0"/>
                        <a:cs typeface="Arial" panose="020B0604020202020204" pitchFamily="34" charset="0"/>
                      </a:rPr>
                      <m:t>)</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is a sequence of relations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Run random walk to derive many paths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Use supervised training to predict the score of triplet</a:t>
                </a:r>
              </a:p>
            </p:txBody>
          </p:sp>
        </mc:Choice>
        <mc:Fallback xmlns="">
          <p:sp>
            <p:nvSpPr>
              <p:cNvPr id="3" name="Content Placeholder 2">
                <a:extLst>
                  <a:ext uri="{FF2B5EF4-FFF2-40B4-BE49-F238E27FC236}">
                    <a16:creationId xmlns:a16="http://schemas.microsoft.com/office/drawing/2014/main" id="{FEEAB0E3-BEC4-637F-1A3B-AEB4151EAA37}"/>
                  </a:ext>
                </a:extLst>
              </p:cNvPr>
              <p:cNvSpPr>
                <a:spLocks noGrp="1" noRot="1" noChangeAspect="1" noMove="1" noResize="1" noEditPoints="1" noAdjustHandles="1" noChangeArrowheads="1" noChangeShapeType="1" noTextEdit="1"/>
              </p:cNvSpPr>
              <p:nvPr>
                <p:ph idx="1"/>
              </p:nvPr>
            </p:nvSpPr>
            <p:spPr>
              <a:xfrm>
                <a:off x="508000" y="1600203"/>
                <a:ext cx="11528056" cy="4525963"/>
              </a:xfrm>
              <a:blipFill>
                <a:blip r:embed="rId3"/>
                <a:stretch>
                  <a:fillRect l="-687" t="-270"/>
                </a:stretch>
              </a:blipFill>
            </p:spPr>
            <p:txBody>
              <a:bodyPr/>
              <a:lstStyle/>
              <a:p>
                <a:r>
                  <a:rPr lang="en-US">
                    <a:noFill/>
                  </a:rPr>
                  <a:t> </a:t>
                </a:r>
              </a:p>
            </p:txBody>
          </p:sp>
        </mc:Fallback>
      </mc:AlternateContent>
      <p:pic>
        <p:nvPicPr>
          <p:cNvPr id="5" name="Picture 4">
            <a:extLst>
              <a:ext uri="{FF2B5EF4-FFF2-40B4-BE49-F238E27FC236}">
                <a16:creationId xmlns:a16="http://schemas.microsoft.com/office/drawing/2014/main" id="{9A64F6F7-9C97-2128-C672-9655B5CCFC5C}"/>
              </a:ext>
            </a:extLst>
          </p:cNvPr>
          <p:cNvPicPr>
            <a:picLocks noChangeAspect="1"/>
          </p:cNvPicPr>
          <p:nvPr/>
        </p:nvPicPr>
        <p:blipFill>
          <a:blip r:embed="rId4"/>
          <a:stretch>
            <a:fillRect/>
          </a:stretch>
        </p:blipFill>
        <p:spPr>
          <a:xfrm>
            <a:off x="8114715" y="1752471"/>
            <a:ext cx="3638550" cy="2028825"/>
          </a:xfrm>
          <a:prstGeom prst="rect">
            <a:avLst/>
          </a:prstGeom>
        </p:spPr>
      </p:pic>
      <p:sp>
        <p:nvSpPr>
          <p:cNvPr id="6" name="Oval 5">
            <a:extLst>
              <a:ext uri="{FF2B5EF4-FFF2-40B4-BE49-F238E27FC236}">
                <a16:creationId xmlns:a16="http://schemas.microsoft.com/office/drawing/2014/main" id="{67F00FC0-E579-6AFA-8DAD-CB5A48230CB5}"/>
              </a:ext>
            </a:extLst>
          </p:cNvPr>
          <p:cNvSpPr/>
          <p:nvPr/>
        </p:nvSpPr>
        <p:spPr>
          <a:xfrm>
            <a:off x="10027775" y="1848966"/>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CC08600-F2B0-32AB-052E-C32D51398428}"/>
              </a:ext>
            </a:extLst>
          </p:cNvPr>
          <p:cNvSpPr/>
          <p:nvPr/>
        </p:nvSpPr>
        <p:spPr>
          <a:xfrm>
            <a:off x="11411391" y="1846599"/>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C669AF9D-F13B-9F84-A3CE-C85A60ED9569}"/>
              </a:ext>
            </a:extLst>
          </p:cNvPr>
          <p:cNvSpPr/>
          <p:nvPr/>
        </p:nvSpPr>
        <p:spPr>
          <a:xfrm>
            <a:off x="10027775" y="2310519"/>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0752B6-380E-C916-2227-01A9DA7B90A8}"/>
              </a:ext>
            </a:extLst>
          </p:cNvPr>
          <p:cNvSpPr/>
          <p:nvPr/>
        </p:nvSpPr>
        <p:spPr>
          <a:xfrm>
            <a:off x="11411391" y="2308152"/>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11297259-CCF9-FD0E-0BB8-065BFFF54FA6}"/>
              </a:ext>
            </a:extLst>
          </p:cNvPr>
          <p:cNvSpPr/>
          <p:nvPr/>
        </p:nvSpPr>
        <p:spPr>
          <a:xfrm>
            <a:off x="10027775" y="2781113"/>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86BF81A7-27E7-E632-6C48-C37E26D1D381}"/>
              </a:ext>
            </a:extLst>
          </p:cNvPr>
          <p:cNvSpPr/>
          <p:nvPr/>
        </p:nvSpPr>
        <p:spPr>
          <a:xfrm>
            <a:off x="11411391" y="2778746"/>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71A08CAD-2B8D-5046-B448-89BDE28878C7}"/>
              </a:ext>
            </a:extLst>
          </p:cNvPr>
          <p:cNvSpPr/>
          <p:nvPr/>
        </p:nvSpPr>
        <p:spPr>
          <a:xfrm>
            <a:off x="10027775" y="3460718"/>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B8849EEF-173F-C354-CA96-98723F16E08F}"/>
              </a:ext>
            </a:extLst>
          </p:cNvPr>
          <p:cNvSpPr/>
          <p:nvPr/>
        </p:nvSpPr>
        <p:spPr>
          <a:xfrm>
            <a:off x="11411391" y="3458351"/>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6AC2558B-4214-24B7-4E1B-5E10EB53E4F9}"/>
              </a:ext>
            </a:extLst>
          </p:cNvPr>
          <p:cNvSpPr/>
          <p:nvPr/>
        </p:nvSpPr>
        <p:spPr>
          <a:xfrm>
            <a:off x="8196631" y="2308152"/>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3747D86F-D038-41D4-C03B-280116C007C5}"/>
              </a:ext>
            </a:extLst>
          </p:cNvPr>
          <p:cNvSpPr/>
          <p:nvPr/>
        </p:nvSpPr>
        <p:spPr>
          <a:xfrm>
            <a:off x="9334062" y="2305785"/>
            <a:ext cx="246185" cy="232117"/>
          </a:xfrm>
          <a:prstGeom prst="ellipse">
            <a:avLst/>
          </a:prstGeom>
          <a:solidFill>
            <a:srgbClr val="FFC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7" name="Table 17">
            <a:extLst>
              <a:ext uri="{FF2B5EF4-FFF2-40B4-BE49-F238E27FC236}">
                <a16:creationId xmlns:a16="http://schemas.microsoft.com/office/drawing/2014/main" id="{CA526A42-A1DD-A4BC-E097-3D28143DC7FF}"/>
              </a:ext>
            </a:extLst>
          </p:cNvPr>
          <p:cNvGraphicFramePr>
            <a:graphicFrameLocks noGrp="1"/>
          </p:cNvGraphicFramePr>
          <p:nvPr>
            <p:extLst>
              <p:ext uri="{D42A27DB-BD31-4B8C-83A1-F6EECF244321}">
                <p14:modId xmlns:p14="http://schemas.microsoft.com/office/powerpoint/2010/main" val="2623033277"/>
              </p:ext>
            </p:extLst>
          </p:nvPr>
        </p:nvGraphicFramePr>
        <p:xfrm>
          <a:off x="961795" y="3873992"/>
          <a:ext cx="6916116" cy="1813765"/>
        </p:xfrm>
        <a:graphic>
          <a:graphicData uri="http://schemas.openxmlformats.org/drawingml/2006/table">
            <a:tbl>
              <a:tblPr firstRow="1" bandRow="1">
                <a:tableStyleId>{5940675A-B579-460E-94D1-54222C63F5DA}</a:tableStyleId>
              </a:tblPr>
              <a:tblGrid>
                <a:gridCol w="1152686">
                  <a:extLst>
                    <a:ext uri="{9D8B030D-6E8A-4147-A177-3AD203B41FA5}">
                      <a16:colId xmlns:a16="http://schemas.microsoft.com/office/drawing/2014/main" val="26808481"/>
                    </a:ext>
                  </a:extLst>
                </a:gridCol>
                <a:gridCol w="1152686">
                  <a:extLst>
                    <a:ext uri="{9D8B030D-6E8A-4147-A177-3AD203B41FA5}">
                      <a16:colId xmlns:a16="http://schemas.microsoft.com/office/drawing/2014/main" val="314958298"/>
                    </a:ext>
                  </a:extLst>
                </a:gridCol>
                <a:gridCol w="1152686">
                  <a:extLst>
                    <a:ext uri="{9D8B030D-6E8A-4147-A177-3AD203B41FA5}">
                      <a16:colId xmlns:a16="http://schemas.microsoft.com/office/drawing/2014/main" val="1849024609"/>
                    </a:ext>
                  </a:extLst>
                </a:gridCol>
                <a:gridCol w="1152686">
                  <a:extLst>
                    <a:ext uri="{9D8B030D-6E8A-4147-A177-3AD203B41FA5}">
                      <a16:colId xmlns:a16="http://schemas.microsoft.com/office/drawing/2014/main" val="3355432443"/>
                    </a:ext>
                  </a:extLst>
                </a:gridCol>
                <a:gridCol w="1152686">
                  <a:extLst>
                    <a:ext uri="{9D8B030D-6E8A-4147-A177-3AD203B41FA5}">
                      <a16:colId xmlns:a16="http://schemas.microsoft.com/office/drawing/2014/main" val="2617418751"/>
                    </a:ext>
                  </a:extLst>
                </a:gridCol>
                <a:gridCol w="1152686">
                  <a:extLst>
                    <a:ext uri="{9D8B030D-6E8A-4147-A177-3AD203B41FA5}">
                      <a16:colId xmlns:a16="http://schemas.microsoft.com/office/drawing/2014/main" val="2958297821"/>
                    </a:ext>
                  </a:extLst>
                </a:gridCol>
              </a:tblGrid>
              <a:tr h="362753">
                <a:tc>
                  <a:txBody>
                    <a:bodyPr/>
                    <a:lstStyle/>
                    <a:p>
                      <a:endParaRPr lang="en-US" sz="1600" dirty="0"/>
                    </a:p>
                  </a:txBody>
                  <a:tcPr/>
                </a:tc>
                <a:tc>
                  <a:txBody>
                    <a:bodyPr/>
                    <a:lstStyle/>
                    <a:p>
                      <a:r>
                        <a:rPr lang="en-US" sz="1600" dirty="0"/>
                        <a:t>Path 1</a:t>
                      </a:r>
                    </a:p>
                  </a:txBody>
                  <a:tcPr/>
                </a:tc>
                <a:tc>
                  <a:txBody>
                    <a:bodyPr/>
                    <a:lstStyle/>
                    <a:p>
                      <a:r>
                        <a:rPr lang="en-US" sz="1600" dirty="0"/>
                        <a:t>Path 2</a:t>
                      </a:r>
                    </a:p>
                  </a:txBody>
                  <a:tcPr/>
                </a:tc>
                <a:tc>
                  <a:txBody>
                    <a:bodyPr/>
                    <a:lstStyle/>
                    <a:p>
                      <a:r>
                        <a:rPr lang="en-US" sz="1600" dirty="0"/>
                        <a:t>…</a:t>
                      </a:r>
                    </a:p>
                  </a:txBody>
                  <a:tcPr/>
                </a:tc>
                <a:tc>
                  <a:txBody>
                    <a:bodyPr/>
                    <a:lstStyle/>
                    <a:p>
                      <a:r>
                        <a:rPr lang="en-US" sz="1600" dirty="0"/>
                        <a:t>Path n</a:t>
                      </a:r>
                    </a:p>
                  </a:txBody>
                  <a:tcPr/>
                </a:tc>
                <a:tc>
                  <a:txBody>
                    <a:bodyPr/>
                    <a:lstStyle/>
                    <a:p>
                      <a:r>
                        <a:rPr lang="en-US" sz="1600" dirty="0"/>
                        <a:t>Label</a:t>
                      </a:r>
                    </a:p>
                  </a:txBody>
                  <a:tcPr/>
                </a:tc>
                <a:extLst>
                  <a:ext uri="{0D108BD9-81ED-4DB2-BD59-A6C34878D82A}">
                    <a16:rowId xmlns:a16="http://schemas.microsoft.com/office/drawing/2014/main" val="3965036806"/>
                  </a:ext>
                </a:extLst>
              </a:tr>
              <a:tr h="362753">
                <a:tc>
                  <a:txBody>
                    <a:bodyPr/>
                    <a:lstStyle/>
                    <a:p>
                      <a:r>
                        <a:rPr lang="en-US" sz="1600" dirty="0"/>
                        <a:t>Query 1</a:t>
                      </a:r>
                    </a:p>
                  </a:txBody>
                  <a:tcPr/>
                </a:tc>
                <a:tc>
                  <a:txBody>
                    <a:bodyPr/>
                    <a:lstStyle/>
                    <a:p>
                      <a:r>
                        <a:rPr lang="en-US" sz="1600" dirty="0"/>
                        <a:t>Score 1.1</a:t>
                      </a:r>
                    </a:p>
                  </a:txBody>
                  <a:tcPr/>
                </a:tc>
                <a:tc>
                  <a:txBody>
                    <a:bodyPr/>
                    <a:lstStyle/>
                    <a:p>
                      <a:r>
                        <a:rPr lang="en-US" sz="1600" dirty="0"/>
                        <a:t>Score 1.2</a:t>
                      </a:r>
                    </a:p>
                  </a:txBody>
                  <a:tcPr/>
                </a:tc>
                <a:tc>
                  <a:txBody>
                    <a:bodyPr/>
                    <a:lstStyle/>
                    <a:p>
                      <a:r>
                        <a:rPr lang="en-US" sz="1600" dirty="0"/>
                        <a:t>…</a:t>
                      </a:r>
                    </a:p>
                  </a:txBody>
                  <a:tcPr/>
                </a:tc>
                <a:tc>
                  <a:txBody>
                    <a:bodyPr/>
                    <a:lstStyle/>
                    <a:p>
                      <a:r>
                        <a:rPr lang="en-US" sz="1600" dirty="0"/>
                        <a:t>Score 1.n</a:t>
                      </a:r>
                    </a:p>
                  </a:txBody>
                  <a:tcPr/>
                </a:tc>
                <a:tc>
                  <a:txBody>
                    <a:bodyPr/>
                    <a:lstStyle/>
                    <a:p>
                      <a:r>
                        <a:rPr lang="en-US" sz="1600" dirty="0"/>
                        <a:t>y1</a:t>
                      </a:r>
                    </a:p>
                  </a:txBody>
                  <a:tcPr/>
                </a:tc>
                <a:extLst>
                  <a:ext uri="{0D108BD9-81ED-4DB2-BD59-A6C34878D82A}">
                    <a16:rowId xmlns:a16="http://schemas.microsoft.com/office/drawing/2014/main" val="2430856572"/>
                  </a:ext>
                </a:extLst>
              </a:tr>
              <a:tr h="362753">
                <a:tc>
                  <a:txBody>
                    <a:bodyPr/>
                    <a:lstStyle/>
                    <a:p>
                      <a:r>
                        <a:rPr lang="en-US" sz="1600" dirty="0"/>
                        <a:t>Query 2</a:t>
                      </a:r>
                    </a:p>
                  </a:txBody>
                  <a:tcPr/>
                </a:tc>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tc>
                  <a:txBody>
                    <a:bodyPr/>
                    <a:lstStyle/>
                    <a:p>
                      <a:r>
                        <a:rPr lang="en-US" sz="1600" dirty="0"/>
                        <a:t>y2</a:t>
                      </a:r>
                    </a:p>
                  </a:txBody>
                  <a:tcPr/>
                </a:tc>
                <a:extLst>
                  <a:ext uri="{0D108BD9-81ED-4DB2-BD59-A6C34878D82A}">
                    <a16:rowId xmlns:a16="http://schemas.microsoft.com/office/drawing/2014/main" val="2746807798"/>
                  </a:ext>
                </a:extLst>
              </a:tr>
              <a:tr h="362753">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tc>
                  <a:txBody>
                    <a:bodyPr/>
                    <a:lstStyle/>
                    <a:p>
                      <a:r>
                        <a:rPr lang="en-US" sz="1600" dirty="0"/>
                        <a:t>…</a:t>
                      </a:r>
                    </a:p>
                  </a:txBody>
                  <a:tcPr/>
                </a:tc>
                <a:extLst>
                  <a:ext uri="{0D108BD9-81ED-4DB2-BD59-A6C34878D82A}">
                    <a16:rowId xmlns:a16="http://schemas.microsoft.com/office/drawing/2014/main" val="3223025832"/>
                  </a:ext>
                </a:extLst>
              </a:tr>
              <a:tr h="362753">
                <a:tc>
                  <a:txBody>
                    <a:bodyPr/>
                    <a:lstStyle/>
                    <a:p>
                      <a:r>
                        <a:rPr lang="en-US" sz="1600" dirty="0"/>
                        <a:t>Query k</a:t>
                      </a:r>
                    </a:p>
                  </a:txBody>
                  <a:tcPr/>
                </a:tc>
                <a:tc>
                  <a:txBody>
                    <a:bodyPr/>
                    <a:lstStyle/>
                    <a:p>
                      <a:r>
                        <a:rPr lang="en-US" sz="1600" dirty="0"/>
                        <a:t>Score k.1</a:t>
                      </a:r>
                    </a:p>
                  </a:txBody>
                  <a:tcPr/>
                </a:tc>
                <a:tc>
                  <a:txBody>
                    <a:bodyPr/>
                    <a:lstStyle/>
                    <a:p>
                      <a:r>
                        <a:rPr lang="en-US" sz="1600" dirty="0"/>
                        <a:t>Score k.2</a:t>
                      </a:r>
                    </a:p>
                  </a:txBody>
                  <a:tcPr/>
                </a:tc>
                <a:tc>
                  <a:txBody>
                    <a:bodyPr/>
                    <a:lstStyle/>
                    <a:p>
                      <a:r>
                        <a:rPr lang="en-US" sz="1600" dirty="0"/>
                        <a:t>…</a:t>
                      </a:r>
                    </a:p>
                  </a:txBody>
                  <a:tcPr/>
                </a:tc>
                <a:tc>
                  <a:txBody>
                    <a:bodyPr/>
                    <a:lstStyle/>
                    <a:p>
                      <a:r>
                        <a:rPr lang="en-US" sz="1600" dirty="0"/>
                        <a:t>Score </a:t>
                      </a:r>
                      <a:r>
                        <a:rPr lang="en-US" sz="1600" dirty="0" err="1"/>
                        <a:t>k.n</a:t>
                      </a:r>
                      <a:endParaRPr lang="en-US" sz="1600" dirty="0"/>
                    </a:p>
                  </a:txBody>
                  <a:tcPr/>
                </a:tc>
                <a:tc>
                  <a:txBody>
                    <a:bodyPr/>
                    <a:lstStyle/>
                    <a:p>
                      <a:r>
                        <a:rPr lang="en-US" sz="1600" dirty="0" err="1"/>
                        <a:t>yk</a:t>
                      </a:r>
                      <a:endParaRPr lang="en-US" sz="1600" dirty="0"/>
                    </a:p>
                  </a:txBody>
                  <a:tcPr/>
                </a:tc>
                <a:extLst>
                  <a:ext uri="{0D108BD9-81ED-4DB2-BD59-A6C34878D82A}">
                    <a16:rowId xmlns:a16="http://schemas.microsoft.com/office/drawing/2014/main" val="3275501033"/>
                  </a:ext>
                </a:extLst>
              </a:tr>
            </a:tbl>
          </a:graphicData>
        </a:graphic>
      </p:graphicFrame>
      <p:sp>
        <p:nvSpPr>
          <p:cNvPr id="4" name="TextBox 3">
            <a:extLst>
              <a:ext uri="{FF2B5EF4-FFF2-40B4-BE49-F238E27FC236}">
                <a16:creationId xmlns:a16="http://schemas.microsoft.com/office/drawing/2014/main" id="{915E0EC9-48A0-97F2-889D-0C7CCE782AAA}"/>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en-US" altLang="zh-CN" sz="1050" dirty="0">
                <a:solidFill>
                  <a:schemeClr val="bg1"/>
                </a:solidFill>
              </a:rPr>
              <a:t>N. Lao, T. Mitchell, and W. Cohen.</a:t>
            </a:r>
            <a:r>
              <a:rPr lang="en-US" sz="1050" dirty="0">
                <a:solidFill>
                  <a:schemeClr val="bg1"/>
                </a:solidFill>
              </a:rPr>
              <a:t> 2011. Random walk inference and learning in a large scale knowledge base (ACL 11).</a:t>
            </a:r>
          </a:p>
        </p:txBody>
      </p:sp>
    </p:spTree>
    <p:extLst>
      <p:ext uri="{BB962C8B-B14F-4D97-AF65-F5344CB8AC3E}">
        <p14:creationId xmlns:p14="http://schemas.microsoft.com/office/powerpoint/2010/main" val="30210112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Related works</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27</a:t>
            </a:fld>
            <a:endParaRPr lang="en-US" dirty="0"/>
          </a:p>
        </p:txBody>
      </p:sp>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normAutofit fontScale="85000" lnSpcReduction="10000"/>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Rule based knowledge graph reasoning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 Richardson, and P. Domingos. 2006. Markov Logic Networks (Machine learning 16).</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W. Cohen. 2016. </a:t>
            </a:r>
            <a:r>
              <a:rPr lang="en-US" sz="2000" kern="0" dirty="0" err="1">
                <a:solidFill>
                  <a:schemeClr val="tx1">
                    <a:lumMod val="95000"/>
                    <a:lumOff val="5000"/>
                  </a:schemeClr>
                </a:solidFill>
                <a:latin typeface="Arial" panose="020B0604020202020204" pitchFamily="34" charset="0"/>
                <a:cs typeface="Arial" panose="020B0604020202020204" pitchFamily="34" charset="0"/>
              </a:rPr>
              <a:t>TensorLog</a:t>
            </a:r>
            <a:r>
              <a:rPr lang="en-US" sz="2000" kern="0" dirty="0">
                <a:solidFill>
                  <a:schemeClr val="tx1">
                    <a:lumMod val="95000"/>
                    <a:lumOff val="5000"/>
                  </a:schemeClr>
                </a:solidFill>
                <a:latin typeface="Arial" panose="020B0604020202020204" pitchFamily="34" charset="0"/>
                <a:cs typeface="Arial" panose="020B0604020202020204" pitchFamily="34" charset="0"/>
              </a:rPr>
              <a:t>: A Differentiable Deductive Database (</a:t>
            </a:r>
            <a:r>
              <a:rPr lang="en-US" sz="2000" kern="0" dirty="0" err="1">
                <a:solidFill>
                  <a:schemeClr val="tx1">
                    <a:lumMod val="95000"/>
                    <a:lumOff val="5000"/>
                  </a:schemeClr>
                </a:solidFill>
                <a:latin typeface="Arial" panose="020B0604020202020204" pitchFamily="34" charset="0"/>
                <a:cs typeface="Arial" panose="020B0604020202020204" pitchFamily="34" charset="0"/>
              </a:rPr>
              <a:t>arXiv</a:t>
            </a:r>
            <a:r>
              <a:rPr lang="en-US" sz="2000" kern="0" dirty="0">
                <a:solidFill>
                  <a:schemeClr val="tx1">
                    <a:lumMod val="95000"/>
                    <a:lumOff val="5000"/>
                  </a:schemeClr>
                </a:solidFill>
                <a:latin typeface="Arial" panose="020B0604020202020204" pitchFamily="34" charset="0"/>
                <a:cs typeface="Arial" panose="020B0604020202020204" pitchFamily="34" charset="0"/>
              </a:rPr>
              <a:t> 16).</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 Cheng, P. Liu, P. Wang, P. Sun. 2022. </a:t>
            </a:r>
            <a:r>
              <a:rPr lang="en-US" sz="2000" kern="0" dirty="0" err="1">
                <a:solidFill>
                  <a:schemeClr val="tx1">
                    <a:lumMod val="95000"/>
                    <a:lumOff val="5000"/>
                  </a:schemeClr>
                </a:solidFill>
                <a:latin typeface="Arial" panose="020B0604020202020204" pitchFamily="34" charset="0"/>
                <a:cs typeface="Arial" panose="020B0604020202020204" pitchFamily="34" charset="0"/>
              </a:rPr>
              <a:t>RLogic</a:t>
            </a:r>
            <a:r>
              <a:rPr lang="en-US" sz="2000" kern="0" dirty="0">
                <a:solidFill>
                  <a:schemeClr val="tx1">
                    <a:lumMod val="95000"/>
                    <a:lumOff val="5000"/>
                  </a:schemeClr>
                </a:solidFill>
                <a:latin typeface="Arial" panose="020B0604020202020204" pitchFamily="34" charset="0"/>
                <a:cs typeface="Arial" panose="020B0604020202020204" pitchFamily="34" charset="0"/>
              </a:rPr>
              <a:t>: Recursive Logical Rule Learning from Knowledge Graphs (KDD 22).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200" b="1" kern="0" dirty="0">
                <a:solidFill>
                  <a:schemeClr val="tx1">
                    <a:lumMod val="95000"/>
                    <a:lumOff val="5000"/>
                  </a:schemeClr>
                </a:solidFill>
                <a:latin typeface="Arial" panose="020B0604020202020204" pitchFamily="34" charset="0"/>
                <a:cs typeface="Arial" panose="020B0604020202020204" pitchFamily="34" charset="0"/>
              </a:rPr>
              <a: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Path based knowledge graph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H. Wang, H. Ren, and J. </a:t>
            </a:r>
            <a:r>
              <a:rPr lang="en-US" sz="2000" kern="0" dirty="0" err="1">
                <a:solidFill>
                  <a:schemeClr val="tx1">
                    <a:lumMod val="95000"/>
                    <a:lumOff val="5000"/>
                  </a:schemeClr>
                </a:solidFill>
                <a:latin typeface="Arial" panose="020B0604020202020204" pitchFamily="34" charset="0"/>
                <a:cs typeface="Arial" panose="020B0604020202020204" pitchFamily="34" charset="0"/>
              </a:rPr>
              <a:t>Leskovec</a:t>
            </a:r>
            <a:r>
              <a:rPr lang="en-US" sz="2000" kern="0" dirty="0">
                <a:solidFill>
                  <a:schemeClr val="tx1">
                    <a:lumMod val="95000"/>
                    <a:lumOff val="5000"/>
                  </a:schemeClr>
                </a:solidFill>
                <a:latin typeface="Arial" panose="020B0604020202020204" pitchFamily="34" charset="0"/>
                <a:cs typeface="Arial" panose="020B0604020202020204" pitchFamily="34" charset="0"/>
              </a:rPr>
              <a:t>. 2021. Relational message passing for knowledge graph completion (KDD 21).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W. Xiong, T. Hoang, and WY. Wang. 2017. </a:t>
            </a:r>
            <a:r>
              <a:rPr lang="en-US" sz="2000" kern="0" dirty="0" err="1">
                <a:solidFill>
                  <a:schemeClr val="tx1">
                    <a:lumMod val="95000"/>
                    <a:lumOff val="5000"/>
                  </a:schemeClr>
                </a:solidFill>
                <a:latin typeface="Arial" panose="020B0604020202020204" pitchFamily="34" charset="0"/>
                <a:cs typeface="Arial" panose="020B0604020202020204" pitchFamily="34" charset="0"/>
              </a:rPr>
              <a:t>DeepPath</a:t>
            </a:r>
            <a:r>
              <a:rPr lang="en-US" sz="2000" kern="0" dirty="0">
                <a:solidFill>
                  <a:schemeClr val="tx1">
                    <a:lumMod val="95000"/>
                    <a:lumOff val="5000"/>
                  </a:schemeClr>
                </a:solidFill>
                <a:latin typeface="Arial" panose="020B0604020202020204" pitchFamily="34" charset="0"/>
                <a:cs typeface="Arial" panose="020B0604020202020204" pitchFamily="34" charset="0"/>
              </a:rPr>
              <a:t>: A reinforcement learning method for knowledge graph reasoning (ACL 17).</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 Qu, J. Chen, J. Tang. 2021. </a:t>
            </a:r>
            <a:r>
              <a:rPr lang="en-US" sz="2000" kern="0" dirty="0" err="1">
                <a:solidFill>
                  <a:schemeClr val="tx1">
                    <a:lumMod val="95000"/>
                    <a:lumOff val="5000"/>
                  </a:schemeClr>
                </a:solidFill>
                <a:latin typeface="Arial" panose="020B0604020202020204" pitchFamily="34" charset="0"/>
                <a:cs typeface="Arial" panose="020B0604020202020204" pitchFamily="34" charset="0"/>
              </a:rPr>
              <a:t>RNNLogic</a:t>
            </a:r>
            <a:r>
              <a:rPr lang="en-US" sz="2000" kern="0" dirty="0">
                <a:solidFill>
                  <a:schemeClr val="tx1">
                    <a:lumMod val="95000"/>
                    <a:lumOff val="5000"/>
                  </a:schemeClr>
                </a:solidFill>
                <a:latin typeface="Arial" panose="020B0604020202020204" pitchFamily="34" charset="0"/>
                <a:cs typeface="Arial" panose="020B0604020202020204" pitchFamily="34" charset="0"/>
              </a:rPr>
              <a:t>: Learning logic rules for reasoning on knowledge graphs (ICLR 21).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835037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Overview of Part </a:t>
            </a:r>
            <a:r>
              <a:rPr lang="en-US" altLang="zh-CN" sz="4000" b="1" kern="0" dirty="0">
                <a:solidFill>
                  <a:srgbClr val="11284B"/>
                </a:solidFill>
                <a:latin typeface="Arial"/>
                <a:cs typeface="Arial"/>
              </a:rPr>
              <a:t>I</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28</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Basic Concepts and Techniques</a:t>
            </a:r>
          </a:p>
        </p:txBody>
      </p:sp>
      <p:cxnSp>
        <p:nvCxnSpPr>
          <p:cNvPr id="5" name="Connector: Elbow 31">
            <a:extLst>
              <a:ext uri="{FF2B5EF4-FFF2-40B4-BE49-F238E27FC236}">
                <a16:creationId xmlns:a16="http://schemas.microsoft.com/office/drawing/2014/main" id="{763967D9-D736-E8C2-E75B-6E61A43B1639}"/>
              </a:ext>
            </a:extLst>
          </p:cNvPr>
          <p:cNvCxnSpPr>
            <a:cxnSpLocks/>
            <a:stCxn id="3" idx="2"/>
            <a:endCxn id="21" idx="0"/>
          </p:cNvCxnSpPr>
          <p:nvPr/>
        </p:nvCxnSpPr>
        <p:spPr>
          <a:xfrm rot="16200000" flipH="1">
            <a:off x="7708700" y="720206"/>
            <a:ext cx="405519" cy="3616854"/>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1418042"/>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AA12A675-FFCB-0998-AC91-E3E036807B7F}"/>
              </a:ext>
            </a:extLst>
          </p:cNvPr>
          <p:cNvSpPr/>
          <p:nvPr/>
        </p:nvSpPr>
        <p:spPr>
          <a:xfrm>
            <a:off x="1405856" y="3344191"/>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TransE</a:t>
            </a:r>
            <a:endParaRPr lang="en-US" sz="1600" b="1" dirty="0">
              <a:solidFill>
                <a:schemeClr val="tx1"/>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60292" y="2806961"/>
            <a:ext cx="2266121" cy="584775"/>
          </a:xfrm>
          <a:prstGeom prst="rect">
            <a:avLst/>
          </a:prstGeom>
          <a:noFill/>
        </p:spPr>
        <p:txBody>
          <a:bodyPr wrap="square" rtlCol="0">
            <a:spAutoFit/>
          </a:bodyPr>
          <a:lstStyle/>
          <a:p>
            <a:pPr algn="ctr"/>
            <a:r>
              <a:rPr lang="en-US" sz="1600" b="1" dirty="0"/>
              <a:t>Knowledge Graph Embedding</a:t>
            </a:r>
          </a:p>
        </p:txBody>
      </p:sp>
      <p:sp>
        <p:nvSpPr>
          <p:cNvPr id="13" name="Rectangle: Rounded Corners 5">
            <a:extLst>
              <a:ext uri="{FF2B5EF4-FFF2-40B4-BE49-F238E27FC236}">
                <a16:creationId xmlns:a16="http://schemas.microsoft.com/office/drawing/2014/main" id="{8689ABF4-FFB2-31A9-4330-72194DE41ED4}"/>
              </a:ext>
            </a:extLst>
          </p:cNvPr>
          <p:cNvSpPr/>
          <p:nvPr/>
        </p:nvSpPr>
        <p:spPr>
          <a:xfrm>
            <a:off x="3769138" y="2731395"/>
            <a:ext cx="2266121" cy="1418042"/>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4" name="Rectangle: Rounded Corners 10">
            <a:extLst>
              <a:ext uri="{FF2B5EF4-FFF2-40B4-BE49-F238E27FC236}">
                <a16:creationId xmlns:a16="http://schemas.microsoft.com/office/drawing/2014/main" id="{B4E5BE78-78C9-74E6-F0BA-FB9C1B4A3674}"/>
              </a:ext>
            </a:extLst>
          </p:cNvPr>
          <p:cNvSpPr/>
          <p:nvPr/>
        </p:nvSpPr>
        <p:spPr>
          <a:xfrm>
            <a:off x="3814702" y="3344191"/>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Hard Rule Based Reasoning </a:t>
            </a:r>
          </a:p>
        </p:txBody>
      </p:sp>
      <p:sp>
        <p:nvSpPr>
          <p:cNvPr id="15" name="TextBox 14">
            <a:extLst>
              <a:ext uri="{FF2B5EF4-FFF2-40B4-BE49-F238E27FC236}">
                <a16:creationId xmlns:a16="http://schemas.microsoft.com/office/drawing/2014/main" id="{D37ED1FE-EA93-62C9-36B7-778D6CC23FFA}"/>
              </a:ext>
            </a:extLst>
          </p:cNvPr>
          <p:cNvSpPr txBox="1"/>
          <p:nvPr/>
        </p:nvSpPr>
        <p:spPr>
          <a:xfrm>
            <a:off x="3671976" y="2806961"/>
            <a:ext cx="2460436" cy="584775"/>
          </a:xfrm>
          <a:prstGeom prst="rect">
            <a:avLst/>
          </a:prstGeom>
          <a:noFill/>
        </p:spPr>
        <p:txBody>
          <a:bodyPr wrap="square" rtlCol="0">
            <a:spAutoFit/>
          </a:bodyPr>
          <a:lstStyle/>
          <a:p>
            <a:pPr algn="ctr"/>
            <a:r>
              <a:rPr lang="en-US" sz="1600" b="1" dirty="0"/>
              <a:t>Rule Based Knowledge Graph Reasoning</a:t>
            </a:r>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6177982" y="2731393"/>
            <a:ext cx="2266121" cy="1418044"/>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Rounded Corners 10">
            <a:extLst>
              <a:ext uri="{FF2B5EF4-FFF2-40B4-BE49-F238E27FC236}">
                <a16:creationId xmlns:a16="http://schemas.microsoft.com/office/drawing/2014/main" id="{DDC7AEDE-470B-4562-6C76-80B3ED42F9BE}"/>
              </a:ext>
            </a:extLst>
          </p:cNvPr>
          <p:cNvSpPr/>
          <p:nvPr/>
        </p:nvSpPr>
        <p:spPr>
          <a:xfrm>
            <a:off x="6223545"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Path Ranking</a:t>
            </a:r>
          </a:p>
        </p:txBody>
      </p:sp>
      <p:sp>
        <p:nvSpPr>
          <p:cNvPr id="20" name="TextBox 19">
            <a:extLst>
              <a:ext uri="{FF2B5EF4-FFF2-40B4-BE49-F238E27FC236}">
                <a16:creationId xmlns:a16="http://schemas.microsoft.com/office/drawing/2014/main" id="{FB591FF2-27CE-AF14-C1FD-D960418C2A31}"/>
              </a:ext>
            </a:extLst>
          </p:cNvPr>
          <p:cNvSpPr txBox="1"/>
          <p:nvPr/>
        </p:nvSpPr>
        <p:spPr>
          <a:xfrm>
            <a:off x="6177981" y="2806960"/>
            <a:ext cx="2266121" cy="584775"/>
          </a:xfrm>
          <a:prstGeom prst="rect">
            <a:avLst/>
          </a:prstGeom>
          <a:noFill/>
        </p:spPr>
        <p:txBody>
          <a:bodyPr wrap="square" rtlCol="0">
            <a:spAutoFit/>
          </a:bodyPr>
          <a:lstStyle/>
          <a:p>
            <a:pPr algn="ctr"/>
            <a:r>
              <a:rPr lang="en-US" sz="1600" b="1" dirty="0"/>
              <a:t>Path Based Knowledge Graph Reasoning</a:t>
            </a:r>
          </a:p>
        </p:txBody>
      </p:sp>
      <p:sp>
        <p:nvSpPr>
          <p:cNvPr id="21" name="Rectangle: Rounded Corners 5">
            <a:extLst>
              <a:ext uri="{FF2B5EF4-FFF2-40B4-BE49-F238E27FC236}">
                <a16:creationId xmlns:a16="http://schemas.microsoft.com/office/drawing/2014/main" id="{2BA8EE85-1751-472A-BB6F-1BECA684B003}"/>
              </a:ext>
            </a:extLst>
          </p:cNvPr>
          <p:cNvSpPr/>
          <p:nvPr/>
        </p:nvSpPr>
        <p:spPr>
          <a:xfrm>
            <a:off x="8586825" y="2731393"/>
            <a:ext cx="2266121" cy="1934391"/>
          </a:xfrm>
          <a:prstGeom prst="roundRect">
            <a:avLst/>
          </a:prstGeom>
          <a:solidFill>
            <a:srgbClr val="D3E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 name="TextBox 22">
            <a:extLst>
              <a:ext uri="{FF2B5EF4-FFF2-40B4-BE49-F238E27FC236}">
                <a16:creationId xmlns:a16="http://schemas.microsoft.com/office/drawing/2014/main" id="{2B4F5EFE-D7F6-0559-5F4C-31BA1286DE22}"/>
              </a:ext>
            </a:extLst>
          </p:cNvPr>
          <p:cNvSpPr txBox="1"/>
          <p:nvPr/>
        </p:nvSpPr>
        <p:spPr>
          <a:xfrm>
            <a:off x="8586824" y="2806960"/>
            <a:ext cx="2266121" cy="338554"/>
          </a:xfrm>
          <a:prstGeom prst="rect">
            <a:avLst/>
          </a:prstGeom>
          <a:noFill/>
        </p:spPr>
        <p:txBody>
          <a:bodyPr wrap="square" rtlCol="0">
            <a:spAutoFit/>
          </a:bodyPr>
          <a:lstStyle/>
          <a:p>
            <a:pPr algn="ctr"/>
            <a:r>
              <a:rPr lang="en-US" sz="1600" b="1" dirty="0"/>
              <a:t>Inductive Rule Mining</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6504278" y="1924627"/>
            <a:ext cx="405519" cy="1208011"/>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48" name="Rectangle: Rounded Corners 10">
            <a:extLst>
              <a:ext uri="{FF2B5EF4-FFF2-40B4-BE49-F238E27FC236}">
                <a16:creationId xmlns:a16="http://schemas.microsoft.com/office/drawing/2014/main" id="{25DE23D3-F4EB-3BDC-8F59-A071646A9F70}"/>
              </a:ext>
            </a:extLst>
          </p:cNvPr>
          <p:cNvSpPr/>
          <p:nvPr/>
        </p:nvSpPr>
        <p:spPr>
          <a:xfrm>
            <a:off x="8632392" y="3937114"/>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Subgraph Rules </a:t>
            </a:r>
          </a:p>
        </p:txBody>
      </p:sp>
      <p:cxnSp>
        <p:nvCxnSpPr>
          <p:cNvPr id="17" name="Elbow Connector 45">
            <a:extLst>
              <a:ext uri="{FF2B5EF4-FFF2-40B4-BE49-F238E27FC236}">
                <a16:creationId xmlns:a16="http://schemas.microsoft.com/office/drawing/2014/main" id="{CA1D7CA3-EF71-7DA1-9727-F06EE921D223}"/>
              </a:ext>
            </a:extLst>
          </p:cNvPr>
          <p:cNvCxnSpPr>
            <a:cxnSpLocks/>
            <a:stCxn id="3" idx="2"/>
            <a:endCxn id="13" idx="0"/>
          </p:cNvCxnSpPr>
          <p:nvPr/>
        </p:nvCxnSpPr>
        <p:spPr>
          <a:xfrm rot="5400000">
            <a:off x="5299856" y="1928218"/>
            <a:ext cx="405521" cy="1200833"/>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sp>
        <p:nvSpPr>
          <p:cNvPr id="29" name="Rectangle: Rounded Corners 10">
            <a:extLst>
              <a:ext uri="{FF2B5EF4-FFF2-40B4-BE49-F238E27FC236}">
                <a16:creationId xmlns:a16="http://schemas.microsoft.com/office/drawing/2014/main" id="{F02CEEA0-B446-070B-A14D-2664BDC57FCF}"/>
              </a:ext>
            </a:extLst>
          </p:cNvPr>
          <p:cNvSpPr/>
          <p:nvPr/>
        </p:nvSpPr>
        <p:spPr>
          <a:xfrm>
            <a:off x="8632392"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Chain-like Rules</a:t>
            </a:r>
          </a:p>
        </p:txBody>
      </p:sp>
      <p:sp>
        <p:nvSpPr>
          <p:cNvPr id="4" name="Rectangle 3">
            <a:extLst>
              <a:ext uri="{FF2B5EF4-FFF2-40B4-BE49-F238E27FC236}">
                <a16:creationId xmlns:a16="http://schemas.microsoft.com/office/drawing/2014/main" id="{EED3B33B-0474-5F13-6DBC-A58D2A52FFF6}"/>
              </a:ext>
            </a:extLst>
          </p:cNvPr>
          <p:cNvSpPr/>
          <p:nvPr/>
        </p:nvSpPr>
        <p:spPr>
          <a:xfrm>
            <a:off x="3722705" y="2632375"/>
            <a:ext cx="4752930" cy="1735016"/>
          </a:xfrm>
          <a:prstGeom prst="rect">
            <a:avLst/>
          </a:prstGeom>
          <a:noFill/>
          <a:ln w="508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92278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Why Mining Logical Rules?</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Goal</a:t>
            </a:r>
            <a:r>
              <a:rPr lang="en-US" sz="2200" kern="0" dirty="0">
                <a:solidFill>
                  <a:schemeClr val="tx1">
                    <a:lumMod val="95000"/>
                    <a:lumOff val="5000"/>
                  </a:schemeClr>
                </a:solidFill>
                <a:latin typeface="Arial" panose="020B0604020202020204" pitchFamily="34" charset="0"/>
                <a:cs typeface="Arial" panose="020B0604020202020204" pitchFamily="34" charset="0"/>
              </a:rPr>
              <a:t>: Extract general and meaningful rules that can be applied to new, unseen data.</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Advantages of mining logical rules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Logical rules have the potential to generalize well</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Logical rules are explainable and understandable</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29</a:t>
            </a:fld>
            <a:endParaRPr lang="en-US" dirty="0"/>
          </a:p>
        </p:txBody>
      </p:sp>
      <p:pic>
        <p:nvPicPr>
          <p:cNvPr id="6" name="Picture 5">
            <a:extLst>
              <a:ext uri="{FF2B5EF4-FFF2-40B4-BE49-F238E27FC236}">
                <a16:creationId xmlns:a16="http://schemas.microsoft.com/office/drawing/2014/main" id="{CA2F49EE-7AB9-E1D5-9878-DFC934A66EDB}"/>
              </a:ext>
            </a:extLst>
          </p:cNvPr>
          <p:cNvPicPr>
            <a:picLocks noChangeAspect="1"/>
          </p:cNvPicPr>
          <p:nvPr/>
        </p:nvPicPr>
        <p:blipFill>
          <a:blip r:embed="rId3"/>
          <a:stretch>
            <a:fillRect/>
          </a:stretch>
        </p:blipFill>
        <p:spPr>
          <a:xfrm>
            <a:off x="1922170" y="3828891"/>
            <a:ext cx="7126296" cy="1984680"/>
          </a:xfrm>
          <a:prstGeom prst="rect">
            <a:avLst/>
          </a:prstGeom>
        </p:spPr>
      </p:pic>
      <p:sp>
        <p:nvSpPr>
          <p:cNvPr id="7" name="TextBox 6">
            <a:extLst>
              <a:ext uri="{FF2B5EF4-FFF2-40B4-BE49-F238E27FC236}">
                <a16:creationId xmlns:a16="http://schemas.microsoft.com/office/drawing/2014/main" id="{464F8DDF-685A-6FBB-EE55-BD6E93F6A825}"/>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F. Yang, </a:t>
            </a:r>
            <a:r>
              <a:rPr lang="en-US" altLang="zh-CN" sz="1050" dirty="0">
                <a:solidFill>
                  <a:schemeClr val="bg1"/>
                </a:solidFill>
              </a:rPr>
              <a:t>Z.</a:t>
            </a:r>
            <a:r>
              <a:rPr lang="en-US" sz="1050" dirty="0">
                <a:solidFill>
                  <a:schemeClr val="bg1"/>
                </a:solidFill>
              </a:rPr>
              <a:t> Yang, W. Cohen</a:t>
            </a:r>
            <a:r>
              <a:rPr lang="de-DE" sz="1050" dirty="0">
                <a:solidFill>
                  <a:schemeClr val="bg1"/>
                </a:solidFill>
              </a:rPr>
              <a:t>. 2017. </a:t>
            </a:r>
            <a:r>
              <a:rPr lang="en-US" sz="1050" dirty="0">
                <a:solidFill>
                  <a:schemeClr val="bg1"/>
                </a:solidFill>
              </a:rPr>
              <a:t>Differentiable Learning of Logical Rules for Knowledge Base Reasoning (</a:t>
            </a:r>
            <a:r>
              <a:rPr lang="en-US" sz="1050" dirty="0" err="1">
                <a:solidFill>
                  <a:schemeClr val="bg1"/>
                </a:solidFill>
              </a:rPr>
              <a:t>NeurIPS</a:t>
            </a:r>
            <a:r>
              <a:rPr lang="en-US" sz="1050" dirty="0">
                <a:solidFill>
                  <a:schemeClr val="bg1"/>
                </a:solidFill>
              </a:rPr>
              <a:t> 17).</a:t>
            </a:r>
          </a:p>
        </p:txBody>
      </p:sp>
    </p:spTree>
    <p:extLst>
      <p:ext uri="{BB962C8B-B14F-4D97-AF65-F5344CB8AC3E}">
        <p14:creationId xmlns:p14="http://schemas.microsoft.com/office/powerpoint/2010/main" val="184129933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BA0F74-BBD0-C8BC-8414-B13500A41422}"/>
              </a:ext>
            </a:extLst>
          </p:cNvPr>
          <p:cNvSpPr>
            <a:spLocks noGrp="1"/>
          </p:cNvSpPr>
          <p:nvPr>
            <p:ph type="title"/>
          </p:nvPr>
        </p:nvSpPr>
        <p:spPr>
          <a:xfrm>
            <a:off x="508000" y="88894"/>
            <a:ext cx="11074400" cy="1143000"/>
          </a:xfrm>
        </p:spPr>
        <p:txBody>
          <a:bodyPr>
            <a:normAutofit/>
          </a:bodyPr>
          <a:lstStyle/>
          <a:p>
            <a:pPr fontAlgn="base">
              <a:lnSpc>
                <a:spcPct val="100000"/>
              </a:lnSpc>
              <a:spcAft>
                <a:spcPct val="0"/>
              </a:spcAft>
            </a:pPr>
            <a:r>
              <a:rPr lang="en-US" sz="4000" b="1" kern="0" dirty="0">
                <a:solidFill>
                  <a:srgbClr val="11284B"/>
                </a:solidFill>
                <a:latin typeface="Arial"/>
                <a:cs typeface="Arial"/>
              </a:rPr>
              <a:t>A</a:t>
            </a:r>
            <a:r>
              <a:rPr lang="en-US" altLang="zh-CN" sz="4000" b="1" kern="0" dirty="0">
                <a:solidFill>
                  <a:srgbClr val="11284B"/>
                </a:solidFill>
                <a:latin typeface="Arial"/>
                <a:cs typeface="Arial"/>
              </a:rPr>
              <a:t>bundance</a:t>
            </a:r>
            <a:r>
              <a:rPr lang="en-US" sz="4000" b="1" kern="0" dirty="0">
                <a:solidFill>
                  <a:srgbClr val="11284B"/>
                </a:solidFill>
                <a:latin typeface="Arial"/>
                <a:cs typeface="Arial"/>
              </a:rPr>
              <a:t> of Knowledge Graphs</a:t>
            </a:r>
          </a:p>
        </p:txBody>
      </p:sp>
      <p:sp>
        <p:nvSpPr>
          <p:cNvPr id="3" name="Content Placeholder 2">
            <a:extLst>
              <a:ext uri="{FF2B5EF4-FFF2-40B4-BE49-F238E27FC236}">
                <a16:creationId xmlns:a16="http://schemas.microsoft.com/office/drawing/2014/main" id="{2BAC1AC7-A6CD-1797-6586-F78795EE2FC7}"/>
              </a:ext>
            </a:extLst>
          </p:cNvPr>
          <p:cNvSpPr>
            <a:spLocks noGrp="1"/>
          </p:cNvSpPr>
          <p:nvPr>
            <p:ph idx="1"/>
          </p:nvPr>
        </p:nvSpPr>
        <p:spPr>
          <a:xfrm>
            <a:off x="508000" y="1414459"/>
            <a:ext cx="11074400" cy="4525963"/>
          </a:xfrm>
        </p:spPr>
        <p:txBody>
          <a:bodyPr/>
          <a:lstStyle/>
          <a:p>
            <a:pPr marL="0" indent="0" fontAlgn="base">
              <a:lnSpc>
                <a:spcPct val="120000"/>
              </a:lnSpc>
              <a:spcBef>
                <a:spcPct val="20000"/>
              </a:spcBef>
              <a:spcAft>
                <a:spcPct val="0"/>
              </a:spcAft>
              <a:buSzPct val="110000"/>
              <a:buNone/>
            </a:pPr>
            <a:r>
              <a:rPr lang="en-US" sz="2400" kern="0" dirty="0">
                <a:solidFill>
                  <a:schemeClr val="tx1">
                    <a:lumMod val="95000"/>
                    <a:lumOff val="5000"/>
                  </a:schemeClr>
                </a:solidFill>
                <a:latin typeface="Arial" panose="020B0604020202020204" pitchFamily="34" charset="0"/>
                <a:cs typeface="Arial" panose="020B0604020202020204" pitchFamily="34" charset="0"/>
              </a:rPr>
              <a:t> </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sp>
        <p:nvSpPr>
          <p:cNvPr id="6" name="Slide Number Placeholder 3">
            <a:extLst>
              <a:ext uri="{FF2B5EF4-FFF2-40B4-BE49-F238E27FC236}">
                <a16:creationId xmlns:a16="http://schemas.microsoft.com/office/drawing/2014/main" id="{9ABD790C-1095-586E-B9B5-D47FB16267C1}"/>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a:t>
            </a:fld>
            <a:endParaRPr lang="en-US" dirty="0"/>
          </a:p>
        </p:txBody>
      </p:sp>
      <p:pic>
        <p:nvPicPr>
          <p:cNvPr id="7" name="Picture 6">
            <a:extLst>
              <a:ext uri="{FF2B5EF4-FFF2-40B4-BE49-F238E27FC236}">
                <a16:creationId xmlns:a16="http://schemas.microsoft.com/office/drawing/2014/main" id="{359458BB-D4D3-70E3-E0A1-159788C21233}"/>
              </a:ext>
            </a:extLst>
          </p:cNvPr>
          <p:cNvPicPr>
            <a:picLocks noChangeAspect="1"/>
          </p:cNvPicPr>
          <p:nvPr/>
        </p:nvPicPr>
        <p:blipFill>
          <a:blip r:embed="rId3"/>
          <a:stretch>
            <a:fillRect/>
          </a:stretch>
        </p:blipFill>
        <p:spPr>
          <a:xfrm>
            <a:off x="2164159" y="1687375"/>
            <a:ext cx="7527941" cy="3483249"/>
          </a:xfrm>
          <a:prstGeom prst="rect">
            <a:avLst/>
          </a:prstGeom>
        </p:spPr>
      </p:pic>
      <p:sp>
        <p:nvSpPr>
          <p:cNvPr id="5" name="TextBox 4">
            <a:extLst>
              <a:ext uri="{FF2B5EF4-FFF2-40B4-BE49-F238E27FC236}">
                <a16:creationId xmlns:a16="http://schemas.microsoft.com/office/drawing/2014/main" id="{5C2B0B32-2966-7AC4-02DF-FECB6DD7EE62}"/>
              </a:ext>
            </a:extLst>
          </p:cNvPr>
          <p:cNvSpPr txBox="1"/>
          <p:nvPr/>
        </p:nvSpPr>
        <p:spPr>
          <a:xfrm>
            <a:off x="810452" y="5962389"/>
            <a:ext cx="9385849"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https://yago-knowledge.org/</a:t>
            </a:r>
          </a:p>
          <a:p>
            <a:pPr marL="171450" indent="-171450">
              <a:buFont typeface="Arial" panose="020B0604020202020204" pitchFamily="34" charset="0"/>
              <a:buChar char="•"/>
            </a:pPr>
            <a:r>
              <a:rPr lang="en-US" sz="1050" dirty="0">
                <a:solidFill>
                  <a:schemeClr val="bg1"/>
                </a:solidFill>
              </a:rPr>
              <a:t>[2] https://www.wikidata.org/wiki/Wikidata:Main_Page</a:t>
            </a:r>
          </a:p>
          <a:p>
            <a:pPr marL="171450" indent="-171450">
              <a:buFont typeface="Arial" panose="020B0604020202020204" pitchFamily="34" charset="0"/>
              <a:buChar char="•"/>
            </a:pPr>
            <a:r>
              <a:rPr lang="en-US" sz="1050" dirty="0">
                <a:solidFill>
                  <a:schemeClr val="bg1"/>
                </a:solidFill>
              </a:rPr>
              <a:t>[3] https://www.dbpedia.org/resources/knowledge-graphs/</a:t>
            </a:r>
          </a:p>
          <a:p>
            <a:pPr marL="171450" indent="-171450">
              <a:buFont typeface="Arial" panose="020B0604020202020204" pitchFamily="34" charset="0"/>
              <a:buChar char="•"/>
            </a:pPr>
            <a:r>
              <a:rPr lang="en-US" sz="1050" dirty="0">
                <a:solidFill>
                  <a:schemeClr val="bg1"/>
                </a:solidFill>
              </a:rPr>
              <a:t>[4] https://blog.gdeltproject.org/gdelt-global-knowledge-graph/</a:t>
            </a:r>
          </a:p>
        </p:txBody>
      </p:sp>
    </p:spTree>
    <p:extLst>
      <p:ext uri="{BB962C8B-B14F-4D97-AF65-F5344CB8AC3E}">
        <p14:creationId xmlns:p14="http://schemas.microsoft.com/office/powerpoint/2010/main" val="12773473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Inductive Rule Mining</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30</a:t>
            </a:fld>
            <a:endParaRPr lang="en-US" dirty="0"/>
          </a:p>
        </p:txBody>
      </p:sp>
      <p:sp>
        <p:nvSpPr>
          <p:cNvPr id="3" name="Content Placeholder 2">
            <a:extLst>
              <a:ext uri="{FF2B5EF4-FFF2-40B4-BE49-F238E27FC236}">
                <a16:creationId xmlns:a16="http://schemas.microsoft.com/office/drawing/2014/main" id="{FEEAB0E3-BEC4-637F-1A3B-AEB4151EAA37}"/>
              </a:ext>
            </a:extLst>
          </p:cNvPr>
          <p:cNvSpPr>
            <a:spLocks noGrp="1"/>
          </p:cNvSpPr>
          <p:nvPr>
            <p:ph idx="1"/>
          </p:nvPr>
        </p:nvSpPr>
        <p:spPr>
          <a:xfrm>
            <a:off x="508000" y="1600203"/>
            <a:ext cx="11528056"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Process of inductive rule mining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Rule generation: Use a rule mining algorithm to discover interesting rules from the dataset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Rule evaluation: Assess the quality and relevance of the generated rules.</a:t>
            </a:r>
          </a:p>
          <a:p>
            <a:pPr marL="1257300" lvl="2"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descr="Image result for knowledge graphs">
            <a:extLst>
              <a:ext uri="{FF2B5EF4-FFF2-40B4-BE49-F238E27FC236}">
                <a16:creationId xmlns:a16="http://schemas.microsoft.com/office/drawing/2014/main" id="{765BF3D6-0A79-B4B4-592F-92EFAEA86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0" y="3497990"/>
            <a:ext cx="2525187" cy="1846975"/>
          </a:xfrm>
          <a:prstGeom prst="rect">
            <a:avLst/>
          </a:prstGeom>
          <a:noFill/>
          <a:extLst>
            <a:ext uri="{909E8E84-426E-40DD-AFC4-6F175D3DCCD1}">
              <a14:hiddenFill xmlns:a14="http://schemas.microsoft.com/office/drawing/2010/main">
                <a:solidFill>
                  <a:srgbClr val="FFFFFF"/>
                </a:solidFill>
              </a14:hiddenFill>
            </a:ext>
          </a:extLst>
        </p:spPr>
      </p:pic>
      <p:sp>
        <p:nvSpPr>
          <p:cNvPr id="6" name="Right Arrow 6">
            <a:extLst>
              <a:ext uri="{FF2B5EF4-FFF2-40B4-BE49-F238E27FC236}">
                <a16:creationId xmlns:a16="http://schemas.microsoft.com/office/drawing/2014/main" id="{150E04C9-FDC1-7213-21F3-1FC2BAA8BB9B}"/>
              </a:ext>
            </a:extLst>
          </p:cNvPr>
          <p:cNvSpPr/>
          <p:nvPr/>
        </p:nvSpPr>
        <p:spPr>
          <a:xfrm>
            <a:off x="3348098" y="4010700"/>
            <a:ext cx="376655" cy="373503"/>
          </a:xfrm>
          <a:prstGeom prst="rightArrow">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E19616-FB9D-43D5-50BE-313662F71304}"/>
              </a:ext>
            </a:extLst>
          </p:cNvPr>
          <p:cNvPicPr>
            <a:picLocks noChangeAspect="1"/>
          </p:cNvPicPr>
          <p:nvPr/>
        </p:nvPicPr>
        <p:blipFill>
          <a:blip r:embed="rId4"/>
          <a:stretch>
            <a:fillRect/>
          </a:stretch>
        </p:blipFill>
        <p:spPr>
          <a:xfrm>
            <a:off x="4141453" y="3870013"/>
            <a:ext cx="7062083" cy="1068466"/>
          </a:xfrm>
          <a:prstGeom prst="rect">
            <a:avLst/>
          </a:prstGeom>
        </p:spPr>
      </p:pic>
      <p:sp>
        <p:nvSpPr>
          <p:cNvPr id="9" name="TextBox 8">
            <a:extLst>
              <a:ext uri="{FF2B5EF4-FFF2-40B4-BE49-F238E27FC236}">
                <a16:creationId xmlns:a16="http://schemas.microsoft.com/office/drawing/2014/main" id="{45ED5AAB-9CF9-6ACB-A5F8-A0A19AD38AF7}"/>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en-US" altLang="zh-CN" sz="1050" dirty="0">
                <a:solidFill>
                  <a:schemeClr val="bg1"/>
                </a:solidFill>
              </a:rPr>
              <a:t>M. Qu, Z. Zhu, J. Tang. 2022. Reasoning on Knowledge Graphs: Symbolic or Neural? (AAAI 22).</a:t>
            </a:r>
            <a:endParaRPr lang="en-US" sz="1050" dirty="0">
              <a:solidFill>
                <a:schemeClr val="bg1"/>
              </a:solidFill>
            </a:endParaRPr>
          </a:p>
        </p:txBody>
      </p:sp>
    </p:spTree>
    <p:extLst>
      <p:ext uri="{BB962C8B-B14F-4D97-AF65-F5344CB8AC3E}">
        <p14:creationId xmlns:p14="http://schemas.microsoft.com/office/powerpoint/2010/main" val="39206439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A8AD4-77AE-3AC5-3275-9FFE1CDC2D91}"/>
              </a:ext>
            </a:extLst>
          </p:cNvPr>
          <p:cNvSpPr>
            <a:spLocks noGrp="1"/>
          </p:cNvSpPr>
          <p:nvPr>
            <p:ph type="title"/>
          </p:nvPr>
        </p:nvSpPr>
        <p:spPr/>
        <p:txBody>
          <a:bodyPr/>
          <a:lstStyle/>
          <a:p>
            <a:r>
              <a:rPr lang="en-US" altLang="zh-CN" sz="4400" b="1" kern="0" dirty="0">
                <a:solidFill>
                  <a:srgbClr val="11284B"/>
                </a:solidFill>
                <a:latin typeface="Arial"/>
                <a:cs typeface="Arial"/>
              </a:rPr>
              <a:t>Neural LP</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144A03E-169D-55B3-CDB4-C940287AFB33}"/>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Goal:  learn logical rules with confidence scores (alpha)</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altLang="zh-CN" sz="22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err="1">
                    <a:solidFill>
                      <a:schemeClr val="tx1">
                        <a:lumMod val="95000"/>
                        <a:lumOff val="5000"/>
                      </a:schemeClr>
                    </a:solidFill>
                    <a:latin typeface="Arial" panose="020B0604020202020204" pitchFamily="34" charset="0"/>
                    <a:cs typeface="Arial" panose="020B0604020202020204" pitchFamily="34" charset="0"/>
                  </a:rPr>
                  <a:t>TensorLog</a:t>
                </a:r>
                <a:endParaRPr lang="en-US" sz="22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Reasoning by matrix multiplication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Denote each entity as a one-hot vector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Denote each relation as a matrix </a:t>
                </a:r>
                <a14:m>
                  <m:oMath xmlns:m="http://schemas.openxmlformats.org/officeDocument/2006/math">
                    <m:r>
                      <a:rPr lang="en-US" sz="2000" kern="0">
                        <a:solidFill>
                          <a:schemeClr val="tx1">
                            <a:lumMod val="95000"/>
                            <a:lumOff val="5000"/>
                          </a:schemeClr>
                        </a:solidFill>
                        <a:latin typeface="Cambria Math" panose="02040503050406030204" pitchFamily="18" charset="0"/>
                      </a:rPr>
                      <m:t>𝑅</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the (</a:t>
                </a:r>
                <a:r>
                  <a:rPr lang="en-US" sz="2000" kern="0" dirty="0" err="1">
                    <a:solidFill>
                      <a:schemeClr val="tx1">
                        <a:lumMod val="95000"/>
                        <a:lumOff val="5000"/>
                      </a:schemeClr>
                    </a:solidFill>
                    <a:latin typeface="Arial" panose="020B0604020202020204" pitchFamily="34" charset="0"/>
                    <a:cs typeface="Arial" panose="020B0604020202020204" pitchFamily="34" charset="0"/>
                  </a:rPr>
                  <a:t>i</a:t>
                </a:r>
                <a:r>
                  <a:rPr lang="en-US" sz="2000" kern="0" dirty="0">
                    <a:solidFill>
                      <a:schemeClr val="tx1">
                        <a:lumMod val="95000"/>
                        <a:lumOff val="5000"/>
                      </a:schemeClr>
                    </a:solidFill>
                    <a:latin typeface="Arial" panose="020B0604020202020204" pitchFamily="34" charset="0"/>
                    <a:cs typeface="Arial" panose="020B0604020202020204" pitchFamily="34" charset="0"/>
                  </a:rPr>
                  <a:t>, j)-entry is 1 if only if </a:t>
                </a:r>
                <a14:m>
                  <m:oMath xmlns:m="http://schemas.openxmlformats.org/officeDocument/2006/math">
                    <m:r>
                      <a:rPr lang="en-US" sz="2000" kern="0">
                        <a:solidFill>
                          <a:schemeClr val="tx1">
                            <a:lumMod val="95000"/>
                            <a:lumOff val="5000"/>
                          </a:schemeClr>
                        </a:solidFill>
                        <a:latin typeface="Cambria Math" panose="02040503050406030204" pitchFamily="18" charset="0"/>
                      </a:rPr>
                      <m:t>𝑅</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000" kern="0">
                        <a:solidFill>
                          <a:schemeClr val="tx1">
                            <a:lumMod val="95000"/>
                            <a:lumOff val="5000"/>
                          </a:schemeClr>
                        </a:solidFill>
                        <a:latin typeface="Cambria Math" panose="02040503050406030204" pitchFamily="18" charset="0"/>
                      </a:rPr>
                      <m:t>𝑖</m:t>
                    </m:r>
                    <m:r>
                      <a:rPr lang="en-US" sz="2000" kern="0">
                        <a:solidFill>
                          <a:schemeClr val="tx1">
                            <a:lumMod val="95000"/>
                            <a:lumOff val="5000"/>
                          </a:schemeClr>
                        </a:solidFill>
                        <a:latin typeface="Cambria Math" panose="02040503050406030204" pitchFamily="18" charset="0"/>
                      </a:rPr>
                      <m:t>, </m:t>
                    </m:r>
                    <m:r>
                      <m:rPr>
                        <m:sty m:val="p"/>
                      </m:rPr>
                      <a:rPr lang="en-US" sz="2000" kern="0">
                        <a:solidFill>
                          <a:schemeClr val="tx1">
                            <a:lumMod val="95000"/>
                            <a:lumOff val="5000"/>
                          </a:schemeClr>
                        </a:solidFill>
                        <a:latin typeface="Cambria Math" panose="02040503050406030204" pitchFamily="18" charset="0"/>
                      </a:rPr>
                      <m:t>j</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is a fact in KG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During reasoning, for a rule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rPr>
                        </m:ctrlPr>
                      </m:sSubPr>
                      <m:e>
                        <m:r>
                          <a:rPr lang="en-US" sz="2000" kern="0">
                            <a:solidFill>
                              <a:schemeClr val="tx1">
                                <a:lumMod val="95000"/>
                                <a:lumOff val="5000"/>
                              </a:schemeClr>
                            </a:solidFill>
                            <a:latin typeface="Cambria Math" panose="02040503050406030204" pitchFamily="18" charset="0"/>
                          </a:rPr>
                          <m:t>𝑹</m:t>
                        </m:r>
                      </m:e>
                      <m:sub>
                        <m:r>
                          <a:rPr lang="en-US" sz="2000" kern="0">
                            <a:solidFill>
                              <a:schemeClr val="tx1">
                                <a:lumMod val="95000"/>
                                <a:lumOff val="5000"/>
                              </a:schemeClr>
                            </a:solidFill>
                            <a:latin typeface="Cambria Math" panose="02040503050406030204" pitchFamily="18" charset="0"/>
                          </a:rPr>
                          <m:t>𝟏</m:t>
                        </m:r>
                      </m:sub>
                    </m:sSub>
                    <m:sSup>
                      <m:sSupPr>
                        <m:ctrlPr>
                          <a:rPr lang="en-US" sz="2000" i="1" kern="0">
                            <a:solidFill>
                              <a:schemeClr val="tx1">
                                <a:lumMod val="95000"/>
                                <a:lumOff val="5000"/>
                              </a:schemeClr>
                            </a:solidFill>
                            <a:latin typeface="Cambria Math" panose="02040503050406030204" pitchFamily="18" charset="0"/>
                          </a:rPr>
                        </m:ctrlPr>
                      </m:sSupPr>
                      <m:e>
                        <m:sSup>
                          <m:sSupPr>
                            <m:ctrlPr>
                              <a:rPr lang="en-US" sz="2000" i="1" kern="0">
                                <a:solidFill>
                                  <a:schemeClr val="tx1">
                                    <a:lumMod val="95000"/>
                                    <a:lumOff val="5000"/>
                                  </a:schemeClr>
                                </a:solidFill>
                                <a:latin typeface="Cambria Math" panose="02040503050406030204" pitchFamily="18" charset="0"/>
                              </a:rPr>
                            </m:ctrlPr>
                          </m:sSupPr>
                          <m:e>
                            <m:d>
                              <m:dPr>
                                <m:ctrlPr>
                                  <a:rPr lang="en-US" sz="2000" i="1" kern="0">
                                    <a:solidFill>
                                      <a:schemeClr val="tx1">
                                        <a:lumMod val="95000"/>
                                        <a:lumOff val="5000"/>
                                      </a:schemeClr>
                                    </a:solidFill>
                                    <a:latin typeface="Cambria Math" panose="02040503050406030204" pitchFamily="18" charset="0"/>
                                  </a:rPr>
                                </m:ctrlPr>
                              </m:dPr>
                              <m:e>
                                <m:r>
                                  <a:rPr lang="en-US" sz="2000" kern="0">
                                    <a:solidFill>
                                      <a:schemeClr val="tx1">
                                        <a:lumMod val="95000"/>
                                        <a:lumOff val="5000"/>
                                      </a:schemeClr>
                                    </a:solidFill>
                                    <a:latin typeface="Cambria Math" panose="02040503050406030204" pitchFamily="18" charset="0"/>
                                  </a:rPr>
                                  <m:t>𝑿</m:t>
                                </m:r>
                                <m:r>
                                  <a:rPr lang="en-US" sz="2000" kern="0">
                                    <a:solidFill>
                                      <a:schemeClr val="tx1">
                                        <a:lumMod val="95000"/>
                                        <a:lumOff val="5000"/>
                                      </a:schemeClr>
                                    </a:solidFill>
                                    <a:latin typeface="Cambria Math" panose="02040503050406030204" pitchFamily="18" charset="0"/>
                                  </a:rPr>
                                  <m:t>, </m:t>
                                </m:r>
                                <m:r>
                                  <a:rPr lang="en-US" sz="2000" kern="0">
                                    <a:solidFill>
                                      <a:schemeClr val="tx1">
                                        <a:lumMod val="95000"/>
                                        <a:lumOff val="5000"/>
                                      </a:schemeClr>
                                    </a:solidFill>
                                    <a:latin typeface="Cambria Math" panose="02040503050406030204" pitchFamily="18" charset="0"/>
                                  </a:rPr>
                                  <m:t>𝒁</m:t>
                                </m:r>
                              </m:e>
                            </m:d>
                          </m:e>
                          <m:sup>
                            <m:r>
                              <a:rPr lang="en-US" sz="2000" kern="0">
                                <a:solidFill>
                                  <a:schemeClr val="tx1">
                                    <a:lumMod val="95000"/>
                                    <a:lumOff val="5000"/>
                                  </a:schemeClr>
                                </a:solidFill>
                                <a:latin typeface="Cambria Math" panose="02040503050406030204" pitchFamily="18" charset="0"/>
                              </a:rPr>
                              <m:t> </m:t>
                            </m:r>
                          </m:sup>
                        </m:sSup>
                        <m:r>
                          <a:rPr lang="en-US" sz="2000" kern="0">
                            <a:solidFill>
                              <a:schemeClr val="tx1">
                                <a:lumMod val="95000"/>
                                <a:lumOff val="5000"/>
                              </a:schemeClr>
                            </a:solidFill>
                            <a:latin typeface="Cambria Math" panose="02040503050406030204" pitchFamily="18" charset="0"/>
                          </a:rPr>
                          <m:t>^</m:t>
                        </m:r>
                      </m:e>
                      <m:sup>
                        <m:r>
                          <a:rPr lang="en-US" sz="2000" kern="0">
                            <a:solidFill>
                              <a:schemeClr val="tx1">
                                <a:lumMod val="95000"/>
                                <a:lumOff val="5000"/>
                              </a:schemeClr>
                            </a:solidFill>
                            <a:latin typeface="Cambria Math" panose="02040503050406030204" pitchFamily="18" charset="0"/>
                          </a:rPr>
                          <m:t> </m:t>
                        </m:r>
                      </m:sup>
                    </m:sSup>
                    <m:sSub>
                      <m:sSubPr>
                        <m:ctrlPr>
                          <a:rPr lang="en-US" sz="2000" i="1" kern="0">
                            <a:solidFill>
                              <a:schemeClr val="tx1">
                                <a:lumMod val="95000"/>
                                <a:lumOff val="5000"/>
                              </a:schemeClr>
                            </a:solidFill>
                            <a:latin typeface="Cambria Math" panose="02040503050406030204" pitchFamily="18" charset="0"/>
                          </a:rPr>
                        </m:ctrlPr>
                      </m:sSubPr>
                      <m:e>
                        <m:r>
                          <a:rPr lang="en-US" sz="2000" kern="0">
                            <a:solidFill>
                              <a:schemeClr val="tx1">
                                <a:lumMod val="95000"/>
                                <a:lumOff val="5000"/>
                              </a:schemeClr>
                            </a:solidFill>
                            <a:latin typeface="Cambria Math" panose="02040503050406030204" pitchFamily="18" charset="0"/>
                          </a:rPr>
                          <m:t> </m:t>
                        </m:r>
                        <m:r>
                          <a:rPr lang="en-US" sz="2000" kern="0">
                            <a:solidFill>
                              <a:schemeClr val="tx1">
                                <a:lumMod val="95000"/>
                                <a:lumOff val="5000"/>
                              </a:schemeClr>
                            </a:solidFill>
                            <a:latin typeface="Cambria Math" panose="02040503050406030204" pitchFamily="18" charset="0"/>
                          </a:rPr>
                          <m:t>𝑹</m:t>
                        </m:r>
                      </m:e>
                      <m:sub>
                        <m:r>
                          <a:rPr lang="en-US" sz="2000" kern="0">
                            <a:solidFill>
                              <a:schemeClr val="tx1">
                                <a:lumMod val="95000"/>
                                <a:lumOff val="5000"/>
                              </a:schemeClr>
                            </a:solidFill>
                            <a:latin typeface="Cambria Math" panose="02040503050406030204" pitchFamily="18" charset="0"/>
                          </a:rPr>
                          <m:t>𝟐</m:t>
                        </m:r>
                      </m:sub>
                    </m:sSub>
                    <m:d>
                      <m:dPr>
                        <m:ctrlPr>
                          <a:rPr lang="en-US" sz="2000" i="1" kern="0">
                            <a:solidFill>
                              <a:schemeClr val="tx1">
                                <a:lumMod val="95000"/>
                                <a:lumOff val="5000"/>
                              </a:schemeClr>
                            </a:solidFill>
                            <a:latin typeface="Cambria Math" panose="02040503050406030204" pitchFamily="18" charset="0"/>
                          </a:rPr>
                        </m:ctrlPr>
                      </m:dPr>
                      <m:e>
                        <m:r>
                          <a:rPr lang="en-US" sz="2000" kern="0">
                            <a:solidFill>
                              <a:schemeClr val="tx1">
                                <a:lumMod val="95000"/>
                                <a:lumOff val="5000"/>
                              </a:schemeClr>
                            </a:solidFill>
                            <a:latin typeface="Cambria Math" panose="02040503050406030204" pitchFamily="18" charset="0"/>
                          </a:rPr>
                          <m:t>𝒁</m:t>
                        </m:r>
                        <m:r>
                          <a:rPr lang="en-US" sz="2000" kern="0">
                            <a:solidFill>
                              <a:schemeClr val="tx1">
                                <a:lumMod val="95000"/>
                                <a:lumOff val="5000"/>
                              </a:schemeClr>
                            </a:solidFill>
                            <a:latin typeface="Cambria Math" panose="02040503050406030204" pitchFamily="18" charset="0"/>
                          </a:rPr>
                          <m:t>,</m:t>
                        </m:r>
                        <m:r>
                          <a:rPr lang="en-US" sz="2000" kern="0">
                            <a:solidFill>
                              <a:schemeClr val="tx1">
                                <a:lumMod val="95000"/>
                                <a:lumOff val="5000"/>
                              </a:schemeClr>
                            </a:solidFill>
                            <a:latin typeface="Cambria Math" panose="02040503050406030204" pitchFamily="18" charset="0"/>
                          </a:rPr>
                          <m:t>𝒀</m:t>
                        </m:r>
                      </m:e>
                    </m:d>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rPr>
                        </m:ctrlPr>
                      </m:sSubPr>
                      <m:e>
                        <m:r>
                          <a:rPr lang="en-US" sz="2000" kern="0">
                            <a:solidFill>
                              <a:schemeClr val="tx1">
                                <a:lumMod val="95000"/>
                                <a:lumOff val="5000"/>
                              </a:schemeClr>
                            </a:solidFill>
                            <a:latin typeface="Cambria Math" panose="02040503050406030204" pitchFamily="18" charset="0"/>
                          </a:rPr>
                          <m:t> </m:t>
                        </m:r>
                        <m:r>
                          <a:rPr lang="en-US" sz="2000" kern="0">
                            <a:solidFill>
                              <a:schemeClr val="tx1">
                                <a:lumMod val="95000"/>
                                <a:lumOff val="5000"/>
                              </a:schemeClr>
                            </a:solidFill>
                            <a:latin typeface="Cambria Math" panose="02040503050406030204" pitchFamily="18" charset="0"/>
                          </a:rPr>
                          <m:t>𝑹</m:t>
                        </m:r>
                      </m:e>
                      <m:sub>
                        <m:r>
                          <a:rPr lang="en-US" sz="2000" kern="0">
                            <a:solidFill>
                              <a:schemeClr val="tx1">
                                <a:lumMod val="95000"/>
                                <a:lumOff val="5000"/>
                              </a:schemeClr>
                            </a:solidFill>
                            <a:latin typeface="Cambria Math" panose="02040503050406030204" pitchFamily="18" charset="0"/>
                          </a:rPr>
                          <m:t>𝟑</m:t>
                        </m:r>
                      </m:sub>
                    </m:sSub>
                    <m:d>
                      <m:dPr>
                        <m:ctrlPr>
                          <a:rPr lang="en-US" sz="2000" i="1" kern="0">
                            <a:solidFill>
                              <a:schemeClr val="tx1">
                                <a:lumMod val="95000"/>
                                <a:lumOff val="5000"/>
                              </a:schemeClr>
                            </a:solidFill>
                            <a:latin typeface="Cambria Math" panose="02040503050406030204" pitchFamily="18" charset="0"/>
                          </a:rPr>
                        </m:ctrlPr>
                      </m:dPr>
                      <m:e>
                        <m:r>
                          <a:rPr lang="en-US" sz="2000" kern="0">
                            <a:solidFill>
                              <a:schemeClr val="tx1">
                                <a:lumMod val="95000"/>
                                <a:lumOff val="5000"/>
                              </a:schemeClr>
                            </a:solidFill>
                            <a:latin typeface="Cambria Math" panose="02040503050406030204" pitchFamily="18" charset="0"/>
                          </a:rPr>
                          <m:t>𝑿</m:t>
                        </m:r>
                        <m:r>
                          <a:rPr lang="en-US" sz="2000" kern="0">
                            <a:solidFill>
                              <a:schemeClr val="tx1">
                                <a:lumMod val="95000"/>
                                <a:lumOff val="5000"/>
                              </a:schemeClr>
                            </a:solidFill>
                            <a:latin typeface="Cambria Math" panose="02040503050406030204" pitchFamily="18" charset="0"/>
                          </a:rPr>
                          <m:t>,</m:t>
                        </m:r>
                        <m:r>
                          <a:rPr lang="en-US" sz="2000" kern="0">
                            <a:solidFill>
                              <a:schemeClr val="tx1">
                                <a:lumMod val="95000"/>
                                <a:lumOff val="5000"/>
                              </a:schemeClr>
                            </a:solidFill>
                            <a:latin typeface="Cambria Math" panose="02040503050406030204" pitchFamily="18" charset="0"/>
                          </a:rPr>
                          <m:t>𝒀</m:t>
                        </m:r>
                      </m:e>
                    </m:d>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and query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rPr>
                        </m:ctrlPr>
                      </m:sSubPr>
                      <m:e>
                        <m:r>
                          <a:rPr lang="en-US" sz="2000" kern="0">
                            <a:solidFill>
                              <a:schemeClr val="tx1">
                                <a:lumMod val="95000"/>
                                <a:lumOff val="5000"/>
                              </a:schemeClr>
                            </a:solidFill>
                            <a:latin typeface="Cambria Math" panose="02040503050406030204" pitchFamily="18" charset="0"/>
                          </a:rPr>
                          <m:t> </m:t>
                        </m:r>
                        <m:r>
                          <a:rPr lang="en-US" sz="2000" kern="0">
                            <a:solidFill>
                              <a:schemeClr val="tx1">
                                <a:lumMod val="95000"/>
                                <a:lumOff val="5000"/>
                              </a:schemeClr>
                            </a:solidFill>
                            <a:latin typeface="Cambria Math" panose="02040503050406030204" pitchFamily="18" charset="0"/>
                          </a:rPr>
                          <m:t>𝑹</m:t>
                        </m:r>
                      </m:e>
                      <m:sub>
                        <m:r>
                          <a:rPr lang="en-US" sz="2000" kern="0">
                            <a:solidFill>
                              <a:schemeClr val="tx1">
                                <a:lumMod val="95000"/>
                                <a:lumOff val="5000"/>
                              </a:schemeClr>
                            </a:solidFill>
                            <a:latin typeface="Cambria Math" panose="02040503050406030204" pitchFamily="18" charset="0"/>
                          </a:rPr>
                          <m:t>𝟑</m:t>
                        </m:r>
                      </m:sub>
                    </m:sSub>
                    <m:d>
                      <m:dPr>
                        <m:ctrlPr>
                          <a:rPr lang="en-US" sz="2000" i="1" kern="0">
                            <a:solidFill>
                              <a:schemeClr val="tx1">
                                <a:lumMod val="95000"/>
                                <a:lumOff val="5000"/>
                              </a:schemeClr>
                            </a:solidFill>
                            <a:latin typeface="Cambria Math" panose="02040503050406030204" pitchFamily="18" charset="0"/>
                          </a:rPr>
                        </m:ctrlPr>
                      </m:dPr>
                      <m:e>
                        <m:r>
                          <a:rPr lang="en-US" sz="2000" kern="0">
                            <a:solidFill>
                              <a:schemeClr val="tx1">
                                <a:lumMod val="95000"/>
                                <a:lumOff val="5000"/>
                              </a:schemeClr>
                            </a:solidFill>
                            <a:latin typeface="Cambria Math" panose="02040503050406030204" pitchFamily="18" charset="0"/>
                          </a:rPr>
                          <m:t>𝑿</m:t>
                        </m:r>
                        <m:r>
                          <a:rPr lang="en-US" sz="2000" kern="0">
                            <a:solidFill>
                              <a:schemeClr val="tx1">
                                <a:lumMod val="95000"/>
                                <a:lumOff val="5000"/>
                              </a:schemeClr>
                            </a:solidFill>
                            <a:latin typeface="Cambria Math" panose="02040503050406030204" pitchFamily="18" charset="0"/>
                          </a:rPr>
                          <m:t>,?</m:t>
                        </m:r>
                      </m:e>
                    </m:d>
                  </m:oMath>
                </a14:m>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Computer </a:t>
                </a:r>
                <a14:m>
                  <m:oMath xmlns:m="http://schemas.openxmlformats.org/officeDocument/2006/math">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1800" kern="0">
                            <a:solidFill>
                              <a:schemeClr val="tx1">
                                <a:lumMod val="95000"/>
                                <a:lumOff val="5000"/>
                              </a:schemeClr>
                            </a:solidFill>
                            <a:latin typeface="Cambria Math" panose="02040503050406030204" pitchFamily="18" charset="0"/>
                            <a:cs typeface="Arial" panose="020B0604020202020204" pitchFamily="34" charset="0"/>
                          </a:rPr>
                          <m:t>𝟏</m:t>
                        </m:r>
                      </m:sub>
                    </m:sSub>
                    <m:sSup>
                      <m:sSup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pPr>
                      <m:e>
                        <m:sSup>
                          <m:sSup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pPr>
                          <m:e>
                            <m:d>
                              <m:d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1800" kern="0">
                                    <a:solidFill>
                                      <a:schemeClr val="tx1">
                                        <a:lumMod val="95000"/>
                                        <a:lumOff val="5000"/>
                                      </a:schemeClr>
                                    </a:solidFill>
                                    <a:latin typeface="Cambria Math" panose="02040503050406030204" pitchFamily="18" charset="0"/>
                                    <a:cs typeface="Arial" panose="020B0604020202020204" pitchFamily="34" charset="0"/>
                                  </a:rPr>
                                  <m:t>𝑿</m:t>
                                </m:r>
                                <m:r>
                                  <a:rPr lang="en-US" sz="1800" kern="0">
                                    <a:solidFill>
                                      <a:schemeClr val="tx1">
                                        <a:lumMod val="95000"/>
                                        <a:lumOff val="5000"/>
                                      </a:schemeClr>
                                    </a:solidFill>
                                    <a:latin typeface="Cambria Math" panose="02040503050406030204" pitchFamily="18" charset="0"/>
                                    <a:cs typeface="Arial" panose="020B0604020202020204" pitchFamily="34" charset="0"/>
                                  </a:rPr>
                                  <m:t>, </m:t>
                                </m:r>
                                <m:r>
                                  <a:rPr lang="en-US" sz="1800" kern="0">
                                    <a:solidFill>
                                      <a:schemeClr val="tx1">
                                        <a:lumMod val="95000"/>
                                        <a:lumOff val="5000"/>
                                      </a:schemeClr>
                                    </a:solidFill>
                                    <a:latin typeface="Cambria Math" panose="02040503050406030204" pitchFamily="18" charset="0"/>
                                    <a:cs typeface="Arial" panose="020B0604020202020204" pitchFamily="34" charset="0"/>
                                  </a:rPr>
                                  <m:t>𝒁</m:t>
                                </m:r>
                              </m:e>
                            </m:d>
                          </m:e>
                          <m:sup>
                            <m:r>
                              <a:rPr lang="en-US" sz="1800" kern="0">
                                <a:solidFill>
                                  <a:schemeClr val="tx1">
                                    <a:lumMod val="95000"/>
                                    <a:lumOff val="5000"/>
                                  </a:schemeClr>
                                </a:solidFill>
                                <a:latin typeface="Cambria Math" panose="02040503050406030204" pitchFamily="18" charset="0"/>
                                <a:cs typeface="Arial" panose="020B0604020202020204" pitchFamily="34" charset="0"/>
                              </a:rPr>
                              <m:t> </m:t>
                            </m:r>
                          </m:sup>
                        </m:sSup>
                        <m:r>
                          <a:rPr lang="en-US" sz="1800" kern="0">
                            <a:solidFill>
                              <a:schemeClr val="tx1">
                                <a:lumMod val="95000"/>
                                <a:lumOff val="5000"/>
                              </a:schemeClr>
                            </a:solidFill>
                            <a:latin typeface="Cambria Math" panose="02040503050406030204" pitchFamily="18" charset="0"/>
                            <a:cs typeface="Arial" panose="020B0604020202020204" pitchFamily="34" charset="0"/>
                          </a:rPr>
                          <m:t>^</m:t>
                        </m:r>
                      </m:e>
                      <m:sup>
                        <m:r>
                          <a:rPr lang="en-US" sz="1800" kern="0">
                            <a:solidFill>
                              <a:schemeClr val="tx1">
                                <a:lumMod val="95000"/>
                                <a:lumOff val="5000"/>
                              </a:schemeClr>
                            </a:solidFill>
                            <a:latin typeface="Cambria Math" panose="02040503050406030204" pitchFamily="18" charset="0"/>
                            <a:cs typeface="Arial" panose="020B0604020202020204" pitchFamily="34" charset="0"/>
                          </a:rPr>
                          <m:t> </m:t>
                        </m:r>
                      </m:sup>
                    </m:sSup>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 </m:t>
                        </m:r>
                        <m:r>
                          <a:rPr lang="en-US" sz="18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1800" kern="0">
                            <a:solidFill>
                              <a:schemeClr val="tx1">
                                <a:lumMod val="95000"/>
                                <a:lumOff val="5000"/>
                              </a:schemeClr>
                            </a:solidFill>
                            <a:latin typeface="Cambria Math" panose="02040503050406030204" pitchFamily="18" charset="0"/>
                            <a:cs typeface="Arial" panose="020B0604020202020204" pitchFamily="34" charset="0"/>
                          </a:rPr>
                          <m:t>𝟐</m:t>
                        </m:r>
                      </m:sub>
                    </m:sSub>
                    <m:d>
                      <m:d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1800" kern="0">
                            <a:solidFill>
                              <a:schemeClr val="tx1">
                                <a:lumMod val="95000"/>
                                <a:lumOff val="5000"/>
                              </a:schemeClr>
                            </a:solidFill>
                            <a:latin typeface="Cambria Math" panose="02040503050406030204" pitchFamily="18" charset="0"/>
                            <a:cs typeface="Arial" panose="020B0604020202020204" pitchFamily="34" charset="0"/>
                          </a:rPr>
                          <m:t>𝒁</m:t>
                        </m:r>
                        <m:r>
                          <a:rPr lang="en-US" sz="1800" kern="0">
                            <a:solidFill>
                              <a:schemeClr val="tx1">
                                <a:lumMod val="95000"/>
                                <a:lumOff val="5000"/>
                              </a:schemeClr>
                            </a:solidFill>
                            <a:latin typeface="Cambria Math" panose="02040503050406030204" pitchFamily="18" charset="0"/>
                            <a:cs typeface="Arial" panose="020B0604020202020204" pitchFamily="34" charset="0"/>
                          </a:rPr>
                          <m:t>,</m:t>
                        </m:r>
                        <m:r>
                          <a:rPr lang="en-US" sz="1800" kern="0">
                            <a:solidFill>
                              <a:schemeClr val="tx1">
                                <a:lumMod val="95000"/>
                                <a:lumOff val="5000"/>
                              </a:schemeClr>
                            </a:solidFill>
                            <a:latin typeface="Cambria Math" panose="02040503050406030204" pitchFamily="18" charset="0"/>
                            <a:cs typeface="Arial" panose="020B0604020202020204" pitchFamily="34" charset="0"/>
                          </a:rPr>
                          <m:t>𝒀</m:t>
                        </m:r>
                      </m:e>
                    </m:d>
                    <m:r>
                      <a:rPr lang="en-US" sz="1800" kern="0">
                        <a:solidFill>
                          <a:schemeClr val="tx1">
                            <a:lumMod val="95000"/>
                            <a:lumOff val="5000"/>
                          </a:schemeClr>
                        </a:solidFill>
                        <a:latin typeface="Cambria Math" panose="02040503050406030204" pitchFamily="18" charset="0"/>
                        <a:cs typeface="Arial" panose="020B0604020202020204" pitchFamily="34" charset="0"/>
                      </a:rPr>
                      <m:t>=</m:t>
                    </m:r>
                    <m:r>
                      <m:rPr>
                        <m:nor/>
                      </m:rPr>
                      <a:rPr lang="en-US" sz="1800" kern="0" dirty="0">
                        <a:solidFill>
                          <a:schemeClr val="tx1">
                            <a:lumMod val="95000"/>
                            <a:lumOff val="5000"/>
                          </a:schemeClr>
                        </a:solidFill>
                        <a:latin typeface="Arial" panose="020B0604020202020204" pitchFamily="34" charset="0"/>
                        <a:cs typeface="Arial" panose="020B0604020202020204" pitchFamily="34" charset="0"/>
                      </a:rPr>
                      <m:t>a</m:t>
                    </m:r>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 </m:t>
                        </m:r>
                        <m:r>
                          <a:rPr lang="en-US" sz="18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1800" kern="0">
                                <a:solidFill>
                                  <a:schemeClr val="tx1">
                                    <a:lumMod val="95000"/>
                                    <a:lumOff val="5000"/>
                                  </a:schemeClr>
                                </a:solidFill>
                                <a:latin typeface="Cambria Math" panose="02040503050406030204" pitchFamily="18" charset="0"/>
                                <a:cs typeface="Arial" panose="020B0604020202020204" pitchFamily="34" charset="0"/>
                              </a:rPr>
                              <m:t>𝟐</m:t>
                            </m:r>
                          </m:sub>
                        </m:sSub>
                      </m:sub>
                    </m:sSub>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 </m:t>
                        </m:r>
                        <m:r>
                          <a:rPr lang="en-US" sz="18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1800" kern="0">
                                <a:solidFill>
                                  <a:schemeClr val="tx1">
                                    <a:lumMod val="95000"/>
                                    <a:lumOff val="5000"/>
                                  </a:schemeClr>
                                </a:solidFill>
                                <a:latin typeface="Cambria Math" panose="02040503050406030204" pitchFamily="18" charset="0"/>
                                <a:cs typeface="Arial" panose="020B0604020202020204" pitchFamily="34" charset="0"/>
                              </a:rPr>
                              <m:t>𝟏</m:t>
                            </m:r>
                          </m:sub>
                        </m:sSub>
                      </m:sub>
                    </m:sSub>
                    <m:sSub>
                      <m:sSubPr>
                        <m:ctrlPr>
                          <a:rPr lang="en-US" sz="18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1800" kern="0">
                            <a:solidFill>
                              <a:schemeClr val="tx1">
                                <a:lumMod val="95000"/>
                                <a:lumOff val="5000"/>
                              </a:schemeClr>
                            </a:solidFill>
                            <a:latin typeface="Cambria Math" panose="02040503050406030204" pitchFamily="18" charset="0"/>
                            <a:cs typeface="Arial" panose="020B0604020202020204" pitchFamily="34" charset="0"/>
                          </a:rPr>
                          <m:t> </m:t>
                        </m:r>
                        <m:r>
                          <a:rPr lang="en-US" sz="1800" kern="0">
                            <a:solidFill>
                              <a:schemeClr val="tx1">
                                <a:lumMod val="95000"/>
                                <a:lumOff val="5000"/>
                              </a:schemeClr>
                            </a:solidFill>
                            <a:latin typeface="Cambria Math" panose="02040503050406030204" pitchFamily="18" charset="0"/>
                            <a:cs typeface="Arial" panose="020B0604020202020204" pitchFamily="34" charset="0"/>
                          </a:rPr>
                          <m:t>𝒗</m:t>
                        </m:r>
                      </m:e>
                      <m:sub>
                        <m:r>
                          <a:rPr lang="en-US" sz="1800" kern="0">
                            <a:solidFill>
                              <a:schemeClr val="tx1">
                                <a:lumMod val="95000"/>
                                <a:lumOff val="5000"/>
                              </a:schemeClr>
                            </a:solidFill>
                            <a:latin typeface="Cambria Math" panose="02040503050406030204" pitchFamily="18" charset="0"/>
                            <a:cs typeface="Arial" panose="020B0604020202020204" pitchFamily="34" charset="0"/>
                          </a:rPr>
                          <m:t>𝑿</m:t>
                        </m:r>
                      </m:sub>
                    </m:sSub>
                  </m:oMath>
                </a14:m>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Retrieving entities whose entries are non-zeros as answers</a:t>
                </a:r>
              </a:p>
              <a:p>
                <a:endParaRPr lang="en-US" dirty="0"/>
              </a:p>
            </p:txBody>
          </p:sp>
        </mc:Choice>
        <mc:Fallback xmlns="">
          <p:sp>
            <p:nvSpPr>
              <p:cNvPr id="3" name="Content Placeholder 2">
                <a:extLst>
                  <a:ext uri="{FF2B5EF4-FFF2-40B4-BE49-F238E27FC236}">
                    <a16:creationId xmlns:a16="http://schemas.microsoft.com/office/drawing/2014/main" id="{7144A03E-169D-55B3-CDB4-C940287AFB33}"/>
                  </a:ext>
                </a:extLst>
              </p:cNvPr>
              <p:cNvSpPr>
                <a:spLocks noGrp="1" noRot="1" noChangeAspect="1" noMove="1" noResize="1" noEditPoints="1" noAdjustHandles="1" noChangeArrowheads="1" noChangeShapeType="1" noTextEdit="1"/>
              </p:cNvSpPr>
              <p:nvPr>
                <p:ph idx="1"/>
              </p:nvPr>
            </p:nvSpPr>
            <p:spPr>
              <a:blipFill>
                <a:blip r:embed="rId3"/>
                <a:stretch>
                  <a:fillRect l="-715" t="-2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E7817AB1-5443-B280-41D0-75FC419D3262}"/>
              </a:ext>
            </a:extLst>
          </p:cNvPr>
          <p:cNvPicPr>
            <a:picLocks noChangeAspect="1"/>
          </p:cNvPicPr>
          <p:nvPr/>
        </p:nvPicPr>
        <p:blipFill>
          <a:blip r:embed="rId4"/>
          <a:stretch>
            <a:fillRect/>
          </a:stretch>
        </p:blipFill>
        <p:spPr>
          <a:xfrm>
            <a:off x="2153005" y="2187166"/>
            <a:ext cx="6199425" cy="323340"/>
          </a:xfrm>
          <a:prstGeom prst="rect">
            <a:avLst/>
          </a:prstGeom>
        </p:spPr>
      </p:pic>
      <p:sp>
        <p:nvSpPr>
          <p:cNvPr id="5" name="Slide Number Placeholder 3">
            <a:extLst>
              <a:ext uri="{FF2B5EF4-FFF2-40B4-BE49-F238E27FC236}">
                <a16:creationId xmlns:a16="http://schemas.microsoft.com/office/drawing/2014/main" id="{0390D5D6-A6CD-26C9-2F55-96E92FA0FDEE}"/>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31</a:t>
            </a:fld>
            <a:endParaRPr lang="en-US" dirty="0"/>
          </a:p>
        </p:txBody>
      </p:sp>
    </p:spTree>
    <p:extLst>
      <p:ext uri="{BB962C8B-B14F-4D97-AF65-F5344CB8AC3E}">
        <p14:creationId xmlns:p14="http://schemas.microsoft.com/office/powerpoint/2010/main" val="34763806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084F80-56FE-9CA2-FBCA-96C7BBF2C139}"/>
              </a:ext>
            </a:extLst>
          </p:cNvPr>
          <p:cNvSpPr>
            <a:spLocks noGrp="1"/>
          </p:cNvSpPr>
          <p:nvPr>
            <p:ph type="title"/>
          </p:nvPr>
        </p:nvSpPr>
        <p:spPr/>
        <p:txBody>
          <a:bodyPr/>
          <a:lstStyle/>
          <a:p>
            <a:r>
              <a:rPr lang="en-US" altLang="zh-CN" sz="4400" b="1" kern="0" dirty="0">
                <a:solidFill>
                  <a:srgbClr val="11284B"/>
                </a:solidFill>
                <a:latin typeface="Arial"/>
                <a:cs typeface="Arial"/>
              </a:rPr>
              <a:t>Neural LP: Key Ideas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9451617-DB06-AC3F-B479-B0F4AA0DD83B}"/>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From length 2 to length </a:t>
                </a:r>
                <a14:m>
                  <m:oMath xmlns:m="http://schemas.openxmlformats.org/officeDocument/2006/math">
                    <m:sSub>
                      <m:sSubPr>
                        <m:ctrlPr>
                          <a:rPr lang="en-US" sz="22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200" kern="0">
                            <a:solidFill>
                              <a:schemeClr val="tx1">
                                <a:lumMod val="95000"/>
                                <a:lumOff val="5000"/>
                              </a:schemeClr>
                            </a:solidFill>
                            <a:latin typeface="Cambria Math" panose="02040503050406030204" pitchFamily="18" charset="0"/>
                            <a:cs typeface="Arial" panose="020B0604020202020204" pitchFamily="34" charset="0"/>
                          </a:rPr>
                          <m:t> </m:t>
                        </m:r>
                        <m:r>
                          <a:rPr lang="en-US" sz="2200" kern="0">
                            <a:solidFill>
                              <a:schemeClr val="tx1">
                                <a:lumMod val="95000"/>
                                <a:lumOff val="5000"/>
                              </a:schemeClr>
                            </a:solidFill>
                            <a:latin typeface="Cambria Math" panose="02040503050406030204" pitchFamily="18" charset="0"/>
                            <a:cs typeface="Arial" panose="020B0604020202020204" pitchFamily="34" charset="0"/>
                          </a:rPr>
                          <m:t>𝒍</m:t>
                        </m:r>
                      </m:e>
                      <m:sub>
                        <m:r>
                          <a:rPr lang="en-US" sz="2200" kern="0">
                            <a:solidFill>
                              <a:schemeClr val="tx1">
                                <a:lumMod val="95000"/>
                                <a:lumOff val="5000"/>
                              </a:schemeClr>
                            </a:solidFill>
                            <a:latin typeface="Cambria Math" panose="02040503050406030204" pitchFamily="18" charset="0"/>
                            <a:cs typeface="Arial" panose="020B0604020202020204" pitchFamily="34" charset="0"/>
                          </a:rPr>
                          <m:t> </m:t>
                        </m:r>
                      </m:sub>
                    </m:sSub>
                  </m:oMath>
                </a14:m>
                <a:r>
                  <a:rPr lang="en-US" sz="2200" kern="0" dirty="0">
                    <a:solidFill>
                      <a:schemeClr val="tx1">
                        <a:lumMod val="95000"/>
                        <a:lumOff val="5000"/>
                      </a:schemeClr>
                    </a:solidFill>
                    <a:latin typeface="Arial" panose="020B0604020202020204" pitchFamily="34" charset="0"/>
                    <a:cs typeface="Arial" panose="020B0604020202020204" pitchFamily="34" charset="0"/>
                  </a:rPr>
                  <a:t> : </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𝟏</m:t>
                        </m:r>
                      </m:sub>
                    </m:sSub>
                    <m:sSup>
                      <m:sSup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pPr>
                      <m:e>
                        <m:sSup>
                          <m:sSup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pPr>
                          <m:e>
                            <m:d>
                              <m:d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000" kern="0">
                                    <a:solidFill>
                                      <a:schemeClr val="tx1">
                                        <a:lumMod val="95000"/>
                                        <a:lumOff val="5000"/>
                                      </a:schemeClr>
                                    </a:solidFill>
                                    <a:latin typeface="Cambria Math" panose="02040503050406030204" pitchFamily="18" charset="0"/>
                                    <a:cs typeface="Arial" panose="020B0604020202020204" pitchFamily="34" charset="0"/>
                                  </a:rPr>
                                  <m:t>𝑿</m:t>
                                </m:r>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𝒁</m:t>
                                </m:r>
                              </m:e>
                            </m:d>
                          </m:e>
                          <m:sup>
                            <m:r>
                              <a:rPr lang="en-US" sz="2000" kern="0">
                                <a:solidFill>
                                  <a:schemeClr val="tx1">
                                    <a:lumMod val="95000"/>
                                    <a:lumOff val="5000"/>
                                  </a:schemeClr>
                                </a:solidFill>
                                <a:latin typeface="Cambria Math" panose="02040503050406030204" pitchFamily="18" charset="0"/>
                                <a:cs typeface="Arial" panose="020B0604020202020204" pitchFamily="34" charset="0"/>
                              </a:rPr>
                              <m:t> </m:t>
                            </m:r>
                          </m:sup>
                        </m:sSup>
                        <m:r>
                          <a:rPr lang="en-US" sz="2000" kern="0">
                            <a:solidFill>
                              <a:schemeClr val="tx1">
                                <a:lumMod val="95000"/>
                                <a:lumOff val="5000"/>
                              </a:schemeClr>
                            </a:solidFill>
                            <a:latin typeface="Cambria Math" panose="02040503050406030204" pitchFamily="18" charset="0"/>
                            <a:cs typeface="Arial" panose="020B0604020202020204" pitchFamily="34" charset="0"/>
                          </a:rPr>
                          <m:t>^</m:t>
                        </m:r>
                      </m:e>
                      <m:sup>
                        <m:r>
                          <a:rPr lang="en-US" sz="2000" kern="0">
                            <a:solidFill>
                              <a:schemeClr val="tx1">
                                <a:lumMod val="95000"/>
                                <a:lumOff val="5000"/>
                              </a:schemeClr>
                            </a:solidFill>
                            <a:latin typeface="Cambria Math" panose="02040503050406030204" pitchFamily="18" charset="0"/>
                            <a:cs typeface="Arial" panose="020B0604020202020204" pitchFamily="34" charset="0"/>
                          </a:rPr>
                          <m:t> </m:t>
                        </m:r>
                      </m:sup>
                    </m:sSup>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𝟐</m:t>
                        </m:r>
                      </m:sub>
                    </m:sSub>
                    <m:d>
                      <m:d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000" kern="0">
                            <a:solidFill>
                              <a:schemeClr val="tx1">
                                <a:lumMod val="95000"/>
                                <a:lumOff val="5000"/>
                              </a:schemeClr>
                            </a:solidFill>
                            <a:latin typeface="Cambria Math" panose="02040503050406030204" pitchFamily="18" charset="0"/>
                            <a:cs typeface="Arial" panose="020B0604020202020204" pitchFamily="34" charset="0"/>
                          </a:rPr>
                          <m:t>𝒁</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𝒀</m:t>
                        </m:r>
                      </m:e>
                    </m:d>
                    <m:r>
                      <a:rPr lang="en-US" sz="20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𝟐</m:t>
                            </m:r>
                          </m:sub>
                        </m:sSub>
                      </m:sub>
                    </m:s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𝟏</m:t>
                            </m:r>
                          </m:sub>
                        </m:sSub>
                      </m:sub>
                    </m:s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𝒗</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𝑿</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𝟏</m:t>
                        </m:r>
                      </m:sub>
                    </m:sSub>
                    <m:sSup>
                      <m:sSup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pPr>
                      <m:e>
                        <m:sSup>
                          <m:sSup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pPr>
                          <m:e>
                            <m:d>
                              <m:d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dPr>
                              <m:e>
                                <m:r>
                                  <a:rPr lang="en-US" sz="2000" kern="0">
                                    <a:solidFill>
                                      <a:schemeClr val="tx1">
                                        <a:lumMod val="95000"/>
                                        <a:lumOff val="5000"/>
                                      </a:schemeClr>
                                    </a:solidFill>
                                    <a:latin typeface="Cambria Math" panose="02040503050406030204" pitchFamily="18" charset="0"/>
                                    <a:cs typeface="Arial" panose="020B0604020202020204" pitchFamily="34" charset="0"/>
                                  </a:rPr>
                                  <m:t>𝑿</m:t>
                                </m:r>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𝒁</m:t>
                                </m:r>
                              </m:e>
                            </m:d>
                          </m:e>
                          <m:sup>
                            <m:r>
                              <a:rPr lang="en-US" sz="2000" kern="0">
                                <a:solidFill>
                                  <a:schemeClr val="tx1">
                                    <a:lumMod val="95000"/>
                                    <a:lumOff val="5000"/>
                                  </a:schemeClr>
                                </a:solidFill>
                                <a:latin typeface="Cambria Math" panose="02040503050406030204" pitchFamily="18" charset="0"/>
                                <a:cs typeface="Arial" panose="020B0604020202020204" pitchFamily="34" charset="0"/>
                              </a:rPr>
                              <m:t> </m:t>
                            </m:r>
                          </m:sup>
                        </m:sSup>
                        <m:r>
                          <a:rPr lang="en-US" sz="2000" kern="0">
                            <a:solidFill>
                              <a:schemeClr val="tx1">
                                <a:lumMod val="95000"/>
                                <a:lumOff val="5000"/>
                              </a:schemeClr>
                            </a:solidFill>
                            <a:latin typeface="Cambria Math" panose="02040503050406030204" pitchFamily="18" charset="0"/>
                            <a:cs typeface="Arial" panose="020B0604020202020204" pitchFamily="34" charset="0"/>
                          </a:rPr>
                          <m:t>^</m:t>
                        </m:r>
                      </m:e>
                      <m:sup>
                        <m:r>
                          <a:rPr lang="en-US" sz="2000" kern="0">
                            <a:solidFill>
                              <a:schemeClr val="tx1">
                                <a:lumMod val="95000"/>
                                <a:lumOff val="5000"/>
                              </a:schemeClr>
                            </a:solidFill>
                            <a:latin typeface="Cambria Math" panose="02040503050406030204" pitchFamily="18" charset="0"/>
                            <a:cs typeface="Arial" panose="020B0604020202020204" pitchFamily="34" charset="0"/>
                          </a:rPr>
                          <m:t> </m:t>
                        </m:r>
                      </m:sup>
                    </m:sSup>
                    <m:r>
                      <a:rPr lang="en-US" sz="2000" kern="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𝑙</m:t>
                        </m:r>
                      </m:sub>
                    </m:sSub>
                    <m:d>
                      <m:d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dPr>
                      <m:e>
                        <m:r>
                          <m:rPr>
                            <m:sty m:val="p"/>
                          </m:rPr>
                          <a:rPr lang="en-US" sz="2000" kern="0">
                            <a:solidFill>
                              <a:schemeClr val="tx1">
                                <a:lumMod val="95000"/>
                                <a:lumOff val="5000"/>
                              </a:schemeClr>
                            </a:solidFill>
                            <a:latin typeface="Cambria Math" panose="02040503050406030204" pitchFamily="18" charset="0"/>
                            <a:cs typeface="Arial" panose="020B0604020202020204" pitchFamily="34" charset="0"/>
                          </a:rPr>
                          <m:t>Q</m:t>
                        </m:r>
                        <m:r>
                          <a:rPr lang="en-US" sz="2000" kern="0">
                            <a:solidFill>
                              <a:schemeClr val="tx1">
                                <a:lumMod val="95000"/>
                                <a:lumOff val="5000"/>
                              </a:schemeClr>
                            </a:solidFill>
                            <a:latin typeface="Cambria Math" panose="02040503050406030204" pitchFamily="18" charset="0"/>
                            <a:cs typeface="Arial" panose="020B0604020202020204" pitchFamily="34" charset="0"/>
                          </a:rPr>
                          <m:t>,</m:t>
                        </m:r>
                        <m:r>
                          <a:rPr lang="en-US" sz="2000" kern="0">
                            <a:solidFill>
                              <a:schemeClr val="tx1">
                                <a:lumMod val="95000"/>
                                <a:lumOff val="5000"/>
                              </a:schemeClr>
                            </a:solidFill>
                            <a:latin typeface="Cambria Math" panose="02040503050406030204" pitchFamily="18" charset="0"/>
                            <a:cs typeface="Arial" panose="020B0604020202020204" pitchFamily="34" charset="0"/>
                          </a:rPr>
                          <m:t>𝒀</m:t>
                        </m:r>
                      </m:e>
                    </m:d>
                    <m:r>
                      <a:rPr lang="en-US" sz="2000" kern="0">
                        <a:solidFill>
                          <a:schemeClr val="tx1">
                            <a:lumMod val="95000"/>
                            <a:lumOff val="5000"/>
                          </a:schemeClr>
                        </a:solidFill>
                        <a:latin typeface="Cambria Math" panose="02040503050406030204" pitchFamily="18" charset="0"/>
                        <a:cs typeface="Arial" panose="020B0604020202020204" pitchFamily="34" charset="0"/>
                      </a:rPr>
                      <m:t>= </m:t>
                    </m:r>
                    <m:nary>
                      <m:naryPr>
                        <m:chr m:val="∑"/>
                        <m:supHide m:val="on"/>
                        <m:ctrlPr>
                          <a:rPr lang="en-US" sz="2000" i="1" kern="0" dirty="0">
                            <a:solidFill>
                              <a:schemeClr val="tx1">
                                <a:lumMod val="95000"/>
                                <a:lumOff val="5000"/>
                              </a:schemeClr>
                            </a:solidFill>
                            <a:latin typeface="Cambria Math" panose="02040503050406030204" pitchFamily="18" charset="0"/>
                            <a:cs typeface="Arial" panose="020B0604020202020204" pitchFamily="34" charset="0"/>
                          </a:rPr>
                        </m:ctrlPr>
                      </m:naryPr>
                      <m:sub>
                        <m:r>
                          <m:rPr>
                            <m:brk m:alnAt="7"/>
                          </m:rPr>
                          <a:rPr lang="en-US" sz="2000" kern="0" dirty="0">
                            <a:solidFill>
                              <a:schemeClr val="tx1">
                                <a:lumMod val="95000"/>
                                <a:lumOff val="5000"/>
                              </a:schemeClr>
                            </a:solidFill>
                            <a:latin typeface="Cambria Math" panose="02040503050406030204" pitchFamily="18" charset="0"/>
                            <a:cs typeface="Arial" panose="020B0604020202020204" pitchFamily="34" charset="0"/>
                          </a:rPr>
                          <m:t>𝑙</m:t>
                        </m:r>
                      </m:sub>
                      <m:sup/>
                      <m:e>
                        <m:sSub>
                          <m:sSubPr>
                            <m:ctrlPr>
                              <a:rPr lang="en-US" sz="2000" i="1" kern="0" dirty="0">
                                <a:solidFill>
                                  <a:schemeClr val="tx1">
                                    <a:lumMod val="95000"/>
                                    <a:lumOff val="5000"/>
                                  </a:schemeClr>
                                </a:solidFill>
                                <a:latin typeface="Cambria Math" panose="02040503050406030204" pitchFamily="18" charset="0"/>
                                <a:cs typeface="Arial" panose="020B0604020202020204" pitchFamily="34" charset="0"/>
                              </a:rPr>
                            </m:ctrlPr>
                          </m:sSubPr>
                          <m:e>
                            <m:r>
                              <m:rPr>
                                <m:nor/>
                              </m:rPr>
                              <a:rPr lang="en-US" sz="2000" kern="0" dirty="0">
                                <a:solidFill>
                                  <a:schemeClr val="tx1">
                                    <a:lumMod val="95000"/>
                                    <a:lumOff val="5000"/>
                                  </a:schemeClr>
                                </a:solidFill>
                                <a:latin typeface="Arial" panose="020B0604020202020204" pitchFamily="34" charset="0"/>
                                <a:cs typeface="Arial" panose="020B0604020202020204" pitchFamily="34" charset="0"/>
                              </a:rPr>
                              <m:t>α</m:t>
                            </m:r>
                          </m:e>
                          <m:sub>
                            <m:r>
                              <a:rPr lang="en-US" sz="2000" kern="0" dirty="0">
                                <a:solidFill>
                                  <a:schemeClr val="tx1">
                                    <a:lumMod val="95000"/>
                                    <a:lumOff val="5000"/>
                                  </a:schemeClr>
                                </a:solidFill>
                                <a:latin typeface="Cambria Math" panose="02040503050406030204" pitchFamily="18" charset="0"/>
                                <a:cs typeface="Arial" panose="020B0604020202020204" pitchFamily="34" charset="0"/>
                              </a:rPr>
                              <m:t>𝑙</m:t>
                            </m:r>
                          </m:sub>
                        </m:sSub>
                        <m:nary>
                          <m:naryPr>
                            <m:chr m:val="∏"/>
                            <m:limLoc m:val="subSup"/>
                            <m:supHide m:val="on"/>
                            <m:ctrlPr>
                              <a:rPr lang="en-US" sz="2000" i="1" kern="0" dirty="0">
                                <a:solidFill>
                                  <a:schemeClr val="tx1">
                                    <a:lumMod val="95000"/>
                                    <a:lumOff val="5000"/>
                                  </a:schemeClr>
                                </a:solidFill>
                                <a:latin typeface="Cambria Math" panose="02040503050406030204" pitchFamily="18" charset="0"/>
                                <a:cs typeface="Arial" panose="020B0604020202020204" pitchFamily="34" charset="0"/>
                              </a:rPr>
                            </m:ctrlPr>
                          </m:naryPr>
                          <m:sub>
                            <m:r>
                              <m:rPr>
                                <m:brk m:alnAt="9"/>
                              </m:rPr>
                              <a:rPr lang="en-US" sz="2000" kern="0" dirty="0">
                                <a:solidFill>
                                  <a:schemeClr val="tx1">
                                    <a:lumMod val="95000"/>
                                    <a:lumOff val="5000"/>
                                  </a:schemeClr>
                                </a:solidFill>
                                <a:latin typeface="Cambria Math" panose="02040503050406030204" pitchFamily="18" charset="0"/>
                                <a:cs typeface="Arial" panose="020B0604020202020204" pitchFamily="34" charset="0"/>
                              </a:rPr>
                              <m:t>𝑘</m:t>
                            </m:r>
                            <m:r>
                              <a:rPr lang="en-US" sz="2000" kern="0" dirty="0">
                                <a:solidFill>
                                  <a:schemeClr val="tx1">
                                    <a:lumMod val="95000"/>
                                    <a:lumOff val="5000"/>
                                  </a:schemeClr>
                                </a:solidFill>
                                <a:latin typeface="Cambria Math" panose="02040503050406030204" pitchFamily="18" charset="0"/>
                                <a:cs typeface="Arial" panose="020B0604020202020204" pitchFamily="34" charset="0"/>
                              </a:rPr>
                              <m:t>∈</m:t>
                            </m:r>
                            <m:sSub>
                              <m:sSubPr>
                                <m:ctrlPr>
                                  <a:rPr lang="en-US" sz="2000" i="1" kern="0" dirty="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dirty="0">
                                    <a:solidFill>
                                      <a:schemeClr val="tx1">
                                        <a:lumMod val="95000"/>
                                        <a:lumOff val="5000"/>
                                      </a:schemeClr>
                                    </a:solidFill>
                                    <a:latin typeface="Cambria Math" panose="02040503050406030204" pitchFamily="18" charset="0"/>
                                    <a:cs typeface="Arial" panose="020B0604020202020204" pitchFamily="34" charset="0"/>
                                  </a:rPr>
                                  <m:t>𝛽</m:t>
                                </m:r>
                              </m:e>
                              <m:sub>
                                <m:r>
                                  <a:rPr lang="en-US" sz="2000" kern="0" dirty="0">
                                    <a:solidFill>
                                      <a:schemeClr val="tx1">
                                        <a:lumMod val="95000"/>
                                        <a:lumOff val="5000"/>
                                      </a:schemeClr>
                                    </a:solidFill>
                                    <a:latin typeface="Cambria Math" panose="02040503050406030204" pitchFamily="18" charset="0"/>
                                    <a:cs typeface="Arial" panose="020B0604020202020204" pitchFamily="34" charset="0"/>
                                  </a:rPr>
                                  <m:t>𝑙</m:t>
                                </m:r>
                              </m:sub>
                            </m:sSub>
                          </m:sub>
                          <m:sup/>
                          <m:e>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𝑘</m:t>
                                    </m:r>
                                  </m:sub>
                                </m:sSub>
                              </m:sub>
                            </m:sSub>
                          </m:e>
                        </m:nary>
                      </m:e>
                    </m:nary>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𝒗</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𝑿</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Objective function of all entity pairs</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Differentiable rules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Exchange product and sum: </a:t>
                </a:r>
                <a14:m>
                  <m:oMath xmlns:m="http://schemas.openxmlformats.org/officeDocument/2006/math">
                    <m:nary>
                      <m:naryPr>
                        <m:chr m:val="∑"/>
                        <m:supHide m:val="on"/>
                        <m:ctrlPr>
                          <a:rPr lang="en-US" sz="2000" i="1" kern="0" dirty="0" smtClean="0">
                            <a:solidFill>
                              <a:schemeClr val="tx1">
                                <a:lumMod val="95000"/>
                                <a:lumOff val="5000"/>
                              </a:schemeClr>
                            </a:solidFill>
                            <a:latin typeface="Cambria Math" panose="02040503050406030204" pitchFamily="18" charset="0"/>
                            <a:cs typeface="Arial" panose="020B0604020202020204" pitchFamily="34" charset="0"/>
                          </a:rPr>
                        </m:ctrlPr>
                      </m:naryPr>
                      <m:sub>
                        <m:r>
                          <m:rPr>
                            <m:brk m:alnAt="7"/>
                          </m:rPr>
                          <a:rPr lang="en-US" sz="2000" b="0" i="1" kern="0" dirty="0" smtClean="0">
                            <a:solidFill>
                              <a:schemeClr val="tx1">
                                <a:lumMod val="95000"/>
                                <a:lumOff val="5000"/>
                              </a:schemeClr>
                            </a:solidFill>
                            <a:latin typeface="Cambria Math" panose="02040503050406030204" pitchFamily="18" charset="0"/>
                            <a:cs typeface="Arial" panose="020B0604020202020204" pitchFamily="34" charset="0"/>
                          </a:rPr>
                          <m:t>𝑙</m:t>
                        </m:r>
                      </m:sub>
                      <m:sup/>
                      <m:e>
                        <m:sSub>
                          <m:sSubPr>
                            <m:ctrlPr>
                              <a:rPr lang="en-US" sz="2000" i="1" kern="0" dirty="0" smtClean="0">
                                <a:solidFill>
                                  <a:schemeClr val="tx1">
                                    <a:lumMod val="95000"/>
                                    <a:lumOff val="5000"/>
                                  </a:schemeClr>
                                </a:solidFill>
                                <a:latin typeface="Cambria Math" panose="02040503050406030204" pitchFamily="18" charset="0"/>
                                <a:cs typeface="Arial" panose="020B0604020202020204" pitchFamily="34" charset="0"/>
                              </a:rPr>
                            </m:ctrlPr>
                          </m:sSubPr>
                          <m:e>
                            <m:r>
                              <m:rPr>
                                <m:nor/>
                              </m:rPr>
                              <a:rPr lang="en-US" sz="2000" kern="0" dirty="0"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α</m:t>
                            </m:r>
                          </m:e>
                          <m:sub>
                            <m:r>
                              <a:rPr lang="en-US" sz="2000" b="0" i="1" kern="0" dirty="0" smtClean="0">
                                <a:solidFill>
                                  <a:schemeClr val="tx1">
                                    <a:lumMod val="95000"/>
                                    <a:lumOff val="5000"/>
                                  </a:schemeClr>
                                </a:solidFill>
                                <a:latin typeface="Cambria Math" panose="02040503050406030204" pitchFamily="18" charset="0"/>
                                <a:cs typeface="Arial" panose="020B0604020202020204" pitchFamily="34" charset="0"/>
                              </a:rPr>
                              <m:t>𝑙</m:t>
                            </m:r>
                          </m:sub>
                        </m:sSub>
                        <m:nary>
                          <m:naryPr>
                            <m:chr m:val="∏"/>
                            <m:limLoc m:val="subSup"/>
                            <m:supHide m:val="on"/>
                            <m:ctrlPr>
                              <a:rPr lang="en-US" sz="2000" i="1" kern="0" dirty="0" smtClean="0">
                                <a:solidFill>
                                  <a:schemeClr val="tx1">
                                    <a:lumMod val="95000"/>
                                    <a:lumOff val="5000"/>
                                  </a:schemeClr>
                                </a:solidFill>
                                <a:latin typeface="Cambria Math" panose="02040503050406030204" pitchFamily="18" charset="0"/>
                                <a:cs typeface="Arial" panose="020B0604020202020204" pitchFamily="34" charset="0"/>
                              </a:rPr>
                            </m:ctrlPr>
                          </m:naryPr>
                          <m:sub>
                            <m:r>
                              <m:rPr>
                                <m:brk m:alnAt="9"/>
                              </m:rPr>
                              <a:rPr lang="en-US" sz="2000" b="0" i="1" kern="0" dirty="0" smtClean="0">
                                <a:solidFill>
                                  <a:schemeClr val="tx1">
                                    <a:lumMod val="95000"/>
                                    <a:lumOff val="5000"/>
                                  </a:schemeClr>
                                </a:solidFill>
                                <a:latin typeface="Cambria Math" panose="02040503050406030204" pitchFamily="18" charset="0"/>
                                <a:cs typeface="Arial" panose="020B0604020202020204" pitchFamily="34" charset="0"/>
                              </a:rPr>
                              <m:t>𝑘</m:t>
                            </m:r>
                            <m:r>
                              <a:rPr lang="en-US" sz="2000" b="0" i="1" kern="0" dirty="0"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m:t>
                            </m:r>
                            <m:sSub>
                              <m:sSubPr>
                                <m:ctrlPr>
                                  <a:rPr lang="en-US" sz="2000" b="0" i="1" kern="0" dirty="0"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ctrlPr>
                              </m:sSubPr>
                              <m:e>
                                <m:r>
                                  <a:rPr lang="en-US" sz="2000" b="0" i="1" kern="0" dirty="0"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𝛽</m:t>
                                </m:r>
                              </m:e>
                              <m:sub>
                                <m:r>
                                  <a:rPr lang="en-US" sz="2000" b="0" i="1" kern="0" dirty="0" smtClean="0">
                                    <a:solidFill>
                                      <a:schemeClr val="tx1">
                                        <a:lumMod val="95000"/>
                                        <a:lumOff val="5000"/>
                                      </a:schemeClr>
                                    </a:solidFill>
                                    <a:latin typeface="Cambria Math" panose="02040503050406030204" pitchFamily="18" charset="0"/>
                                    <a:ea typeface="Cambria Math" panose="02040503050406030204" pitchFamily="18" charset="0"/>
                                    <a:cs typeface="Arial" panose="020B0604020202020204" pitchFamily="34" charset="0"/>
                                  </a:rPr>
                                  <m:t>𝑙</m:t>
                                </m:r>
                              </m:sub>
                            </m:sSub>
                          </m:sub>
                          <m:sup/>
                          <m:e>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 </m:t>
                                </m:r>
                                <m:r>
                                  <a:rPr lang="en-US" sz="2000" kern="0">
                                    <a:solidFill>
                                      <a:schemeClr val="tx1">
                                        <a:lumMod val="95000"/>
                                        <a:lumOff val="5000"/>
                                      </a:schemeClr>
                                    </a:solidFill>
                                    <a:latin typeface="Cambria Math" panose="02040503050406030204" pitchFamily="18" charset="0"/>
                                    <a:cs typeface="Arial" panose="020B0604020202020204" pitchFamily="34" charset="0"/>
                                  </a:rPr>
                                  <m:t>𝑴</m:t>
                                </m:r>
                              </m:e>
                              <m:sub>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𝑹</m:t>
                                    </m:r>
                                  </m:e>
                                  <m:sub>
                                    <m:r>
                                      <a:rPr lang="en-US" sz="2000" b="0" i="1" kern="0" smtClean="0">
                                        <a:solidFill>
                                          <a:schemeClr val="tx1">
                                            <a:lumMod val="95000"/>
                                            <a:lumOff val="5000"/>
                                          </a:schemeClr>
                                        </a:solidFill>
                                        <a:latin typeface="Cambria Math" panose="02040503050406030204" pitchFamily="18" charset="0"/>
                                        <a:cs typeface="Arial" panose="020B0604020202020204" pitchFamily="34" charset="0"/>
                                      </a:rPr>
                                      <m:t>𝑘</m:t>
                                    </m:r>
                                  </m:sub>
                                </m:sSub>
                              </m:sub>
                            </m:sSub>
                          </m:e>
                        </m:nary>
                      </m:e>
                    </m:nary>
                    <m:r>
                      <m:rPr>
                        <m:nor/>
                      </m:rPr>
                      <a:rPr lang="en-US" sz="2000" kern="0" dirty="0">
                        <a:solidFill>
                          <a:schemeClr val="tx1">
                            <a:lumMod val="95000"/>
                            <a:lumOff val="5000"/>
                          </a:schemeClr>
                        </a:solidFill>
                        <a:latin typeface="Arial" panose="020B0604020202020204" pitchFamily="34" charset="0"/>
                        <a:cs typeface="Arial" panose="020B0604020202020204" pitchFamily="34" charset="0"/>
                      </a:rPr>
                      <m:t>→</m:t>
                    </m:r>
                  </m:oMath>
                </a14:m>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Now learning a single rule, </a:t>
                </a:r>
                <a:r>
                  <a:rPr lang="en-US" sz="2000" b="1" kern="0" dirty="0">
                    <a:solidFill>
                      <a:schemeClr val="tx1">
                        <a:lumMod val="95000"/>
                        <a:lumOff val="5000"/>
                      </a:schemeClr>
                    </a:solidFill>
                    <a:latin typeface="Arial" panose="020B0604020202020204" pitchFamily="34" charset="0"/>
                    <a:cs typeface="Arial" panose="020B0604020202020204" pitchFamily="34" charset="0"/>
                  </a:rPr>
                  <a:t>each step is combination of relationships</a:t>
                </a:r>
              </a:p>
              <a:p>
                <a:pPr marL="0" indent="0" fontAlgn="base">
                  <a:lnSpc>
                    <a:spcPct val="120000"/>
                  </a:lnSpc>
                  <a:spcBef>
                    <a:spcPct val="20000"/>
                  </a:spcBef>
                  <a:spcAft>
                    <a:spcPct val="0"/>
                  </a:spcAft>
                  <a:buSzPct val="110000"/>
                  <a:buNone/>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mc:Choice>
        <mc:Fallback xmlns="">
          <p:sp>
            <p:nvSpPr>
              <p:cNvPr id="3" name="Content Placeholder 2">
                <a:extLst>
                  <a:ext uri="{FF2B5EF4-FFF2-40B4-BE49-F238E27FC236}">
                    <a16:creationId xmlns:a16="http://schemas.microsoft.com/office/drawing/2014/main" id="{19451617-DB06-AC3F-B479-B0F4AA0DD83B}"/>
                  </a:ext>
                </a:extLst>
              </p:cNvPr>
              <p:cNvSpPr>
                <a:spLocks noGrp="1" noRot="1" noChangeAspect="1" noMove="1" noResize="1" noEditPoints="1" noAdjustHandles="1" noChangeArrowheads="1" noChangeShapeType="1" noTextEdit="1"/>
              </p:cNvSpPr>
              <p:nvPr>
                <p:ph idx="1"/>
              </p:nvPr>
            </p:nvSpPr>
            <p:spPr>
              <a:blipFill>
                <a:blip r:embed="rId3"/>
                <a:stretch>
                  <a:fillRect l="-715" t="-270"/>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0B065568-4B18-1DAB-A134-4968D48CDFBC}"/>
              </a:ext>
            </a:extLst>
          </p:cNvPr>
          <p:cNvPicPr>
            <a:picLocks noChangeAspect="1"/>
          </p:cNvPicPr>
          <p:nvPr/>
        </p:nvPicPr>
        <p:blipFill>
          <a:blip r:embed="rId4"/>
          <a:stretch>
            <a:fillRect/>
          </a:stretch>
        </p:blipFill>
        <p:spPr>
          <a:xfrm>
            <a:off x="3896519" y="3167553"/>
            <a:ext cx="4398962" cy="500504"/>
          </a:xfrm>
          <a:prstGeom prst="rect">
            <a:avLst/>
          </a:prstGeom>
        </p:spPr>
      </p:pic>
      <p:pic>
        <p:nvPicPr>
          <p:cNvPr id="5" name="Picture 4">
            <a:extLst>
              <a:ext uri="{FF2B5EF4-FFF2-40B4-BE49-F238E27FC236}">
                <a16:creationId xmlns:a16="http://schemas.microsoft.com/office/drawing/2014/main" id="{16104793-19C2-B328-BBF5-AF845B0C4E25}"/>
              </a:ext>
            </a:extLst>
          </p:cNvPr>
          <p:cNvPicPr>
            <a:picLocks noChangeAspect="1"/>
          </p:cNvPicPr>
          <p:nvPr/>
        </p:nvPicPr>
        <p:blipFill>
          <a:blip r:embed="rId5"/>
          <a:stretch>
            <a:fillRect/>
          </a:stretch>
        </p:blipFill>
        <p:spPr>
          <a:xfrm>
            <a:off x="3677397" y="3715337"/>
            <a:ext cx="5029200" cy="599282"/>
          </a:xfrm>
          <a:prstGeom prst="rect">
            <a:avLst/>
          </a:prstGeom>
        </p:spPr>
      </p:pic>
      <p:pic>
        <p:nvPicPr>
          <p:cNvPr id="6" name="Picture 5">
            <a:extLst>
              <a:ext uri="{FF2B5EF4-FFF2-40B4-BE49-F238E27FC236}">
                <a16:creationId xmlns:a16="http://schemas.microsoft.com/office/drawing/2014/main" id="{B5D3D3DA-0519-77DC-E20A-B254E6203673}"/>
              </a:ext>
            </a:extLst>
          </p:cNvPr>
          <p:cNvPicPr>
            <a:picLocks noChangeAspect="1"/>
          </p:cNvPicPr>
          <p:nvPr/>
        </p:nvPicPr>
        <p:blipFill>
          <a:blip r:embed="rId6"/>
          <a:stretch>
            <a:fillRect/>
          </a:stretch>
        </p:blipFill>
        <p:spPr>
          <a:xfrm>
            <a:off x="6807200" y="4741697"/>
            <a:ext cx="998085" cy="527754"/>
          </a:xfrm>
          <a:prstGeom prst="rect">
            <a:avLst/>
          </a:prstGeom>
        </p:spPr>
      </p:pic>
      <p:sp>
        <p:nvSpPr>
          <p:cNvPr id="7" name="Slide Number Placeholder 3">
            <a:extLst>
              <a:ext uri="{FF2B5EF4-FFF2-40B4-BE49-F238E27FC236}">
                <a16:creationId xmlns:a16="http://schemas.microsoft.com/office/drawing/2014/main" id="{099BE83A-D886-477F-31AF-7BD5453F224E}"/>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32</a:t>
            </a:fld>
            <a:endParaRPr lang="en-US" dirty="0"/>
          </a:p>
        </p:txBody>
      </p:sp>
    </p:spTree>
    <p:extLst>
      <p:ext uri="{BB962C8B-B14F-4D97-AF65-F5344CB8AC3E}">
        <p14:creationId xmlns:p14="http://schemas.microsoft.com/office/powerpoint/2010/main" val="291114305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Neural LP: Key Ideas</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tx1">
                    <a:lumMod val="95000"/>
                    <a:lumOff val="5000"/>
                  </a:schemeClr>
                </a:solidFill>
                <a:latin typeface="Arial" panose="020B0604020202020204" pitchFamily="34" charset="0"/>
                <a:cs typeface="Arial" panose="020B0604020202020204" pitchFamily="34" charset="0"/>
              </a:rPr>
              <a:t>Differentiable rules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Now learning a single rule, each step is combination of relationships</a:t>
            </a: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33</a:t>
            </a:fld>
            <a:endParaRPr lang="en-US" dirty="0"/>
          </a:p>
        </p:txBody>
      </p:sp>
      <p:pic>
        <p:nvPicPr>
          <p:cNvPr id="7" name="Picture 6">
            <a:extLst>
              <a:ext uri="{FF2B5EF4-FFF2-40B4-BE49-F238E27FC236}">
                <a16:creationId xmlns:a16="http://schemas.microsoft.com/office/drawing/2014/main" id="{EA896945-A29C-3D01-CF43-2F6F328C1D8D}"/>
              </a:ext>
            </a:extLst>
          </p:cNvPr>
          <p:cNvPicPr>
            <a:picLocks noChangeAspect="1"/>
          </p:cNvPicPr>
          <p:nvPr/>
        </p:nvPicPr>
        <p:blipFill>
          <a:blip r:embed="rId3"/>
          <a:stretch>
            <a:fillRect/>
          </a:stretch>
        </p:blipFill>
        <p:spPr>
          <a:xfrm>
            <a:off x="4637967" y="3039883"/>
            <a:ext cx="1110343" cy="587112"/>
          </a:xfrm>
          <a:prstGeom prst="rect">
            <a:avLst/>
          </a:prstGeom>
        </p:spPr>
      </p:pic>
      <p:pic>
        <p:nvPicPr>
          <p:cNvPr id="9" name="Picture 8">
            <a:extLst>
              <a:ext uri="{FF2B5EF4-FFF2-40B4-BE49-F238E27FC236}">
                <a16:creationId xmlns:a16="http://schemas.microsoft.com/office/drawing/2014/main" id="{154928C6-5FFF-903B-D7D5-E29D14AAF9C9}"/>
              </a:ext>
            </a:extLst>
          </p:cNvPr>
          <p:cNvPicPr>
            <a:picLocks noChangeAspect="1"/>
          </p:cNvPicPr>
          <p:nvPr/>
        </p:nvPicPr>
        <p:blipFill>
          <a:blip r:embed="rId4"/>
          <a:stretch>
            <a:fillRect/>
          </a:stretch>
        </p:blipFill>
        <p:spPr>
          <a:xfrm>
            <a:off x="653306" y="3758185"/>
            <a:ext cx="4366306" cy="2146645"/>
          </a:xfrm>
          <a:prstGeom prst="rect">
            <a:avLst/>
          </a:prstGeom>
        </p:spPr>
      </p:pic>
      <p:sp>
        <p:nvSpPr>
          <p:cNvPr id="11" name="Arrow: Bent 10">
            <a:extLst>
              <a:ext uri="{FF2B5EF4-FFF2-40B4-BE49-F238E27FC236}">
                <a16:creationId xmlns:a16="http://schemas.microsoft.com/office/drawing/2014/main" id="{75EDC9D6-7232-7E8B-2706-8DE6162E95CD}"/>
              </a:ext>
            </a:extLst>
          </p:cNvPr>
          <p:cNvSpPr/>
          <p:nvPr/>
        </p:nvSpPr>
        <p:spPr>
          <a:xfrm>
            <a:off x="2251627" y="3189996"/>
            <a:ext cx="2334092" cy="587112"/>
          </a:xfrm>
          <a:prstGeom prst="bentArrow">
            <a:avLst>
              <a:gd name="adj1" fmla="val 25000"/>
              <a:gd name="adj2" fmla="val 29502"/>
              <a:gd name="adj3" fmla="val 25000"/>
              <a:gd name="adj4" fmla="val 43750"/>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CCA26320-E9F6-9D24-2207-7E2E0584B26E}"/>
              </a:ext>
            </a:extLst>
          </p:cNvPr>
          <p:cNvSpPr txBox="1"/>
          <p:nvPr/>
        </p:nvSpPr>
        <p:spPr>
          <a:xfrm>
            <a:off x="403503" y="3083931"/>
            <a:ext cx="2070100" cy="584775"/>
          </a:xfrm>
          <a:prstGeom prst="rect">
            <a:avLst/>
          </a:prstGeom>
          <a:noFill/>
        </p:spPr>
        <p:txBody>
          <a:bodyPr wrap="square" rtlCol="0">
            <a:spAutoFit/>
          </a:bodyPr>
          <a:lstStyle/>
          <a:p>
            <a:r>
              <a:rPr lang="en-US" altLang="zh-CN" sz="1600" dirty="0"/>
              <a:t>Recurrent neural network for T step</a:t>
            </a:r>
            <a:endParaRPr lang="en-US" sz="1600" dirty="0"/>
          </a:p>
        </p:txBody>
      </p:sp>
      <p:pic>
        <p:nvPicPr>
          <p:cNvPr id="6" name="Picture 5">
            <a:extLst>
              <a:ext uri="{FF2B5EF4-FFF2-40B4-BE49-F238E27FC236}">
                <a16:creationId xmlns:a16="http://schemas.microsoft.com/office/drawing/2014/main" id="{FB78C29C-7DA4-4F96-C9A0-4760A4D54275}"/>
              </a:ext>
            </a:extLst>
          </p:cNvPr>
          <p:cNvPicPr>
            <a:picLocks noChangeAspect="1"/>
          </p:cNvPicPr>
          <p:nvPr/>
        </p:nvPicPr>
        <p:blipFill>
          <a:blip r:embed="rId5"/>
          <a:stretch>
            <a:fillRect/>
          </a:stretch>
        </p:blipFill>
        <p:spPr>
          <a:xfrm>
            <a:off x="8518441" y="3920777"/>
            <a:ext cx="3482454" cy="1506340"/>
          </a:xfrm>
          <a:prstGeom prst="rect">
            <a:avLst/>
          </a:prstGeom>
        </p:spPr>
      </p:pic>
      <p:pic>
        <p:nvPicPr>
          <p:cNvPr id="10" name="Picture 9">
            <a:extLst>
              <a:ext uri="{FF2B5EF4-FFF2-40B4-BE49-F238E27FC236}">
                <a16:creationId xmlns:a16="http://schemas.microsoft.com/office/drawing/2014/main" id="{634C60B0-7266-E0E4-424A-F16C92654491}"/>
              </a:ext>
            </a:extLst>
          </p:cNvPr>
          <p:cNvPicPr>
            <a:picLocks noChangeAspect="1"/>
          </p:cNvPicPr>
          <p:nvPr/>
        </p:nvPicPr>
        <p:blipFill>
          <a:blip r:embed="rId6"/>
          <a:stretch>
            <a:fillRect/>
          </a:stretch>
        </p:blipFill>
        <p:spPr>
          <a:xfrm>
            <a:off x="5243420" y="4460954"/>
            <a:ext cx="2976605" cy="899277"/>
          </a:xfrm>
          <a:prstGeom prst="rect">
            <a:avLst/>
          </a:prstGeom>
        </p:spPr>
      </p:pic>
      <p:sp>
        <p:nvSpPr>
          <p:cNvPr id="5" name="文本框 5">
            <a:extLst>
              <a:ext uri="{FF2B5EF4-FFF2-40B4-BE49-F238E27FC236}">
                <a16:creationId xmlns:a16="http://schemas.microsoft.com/office/drawing/2014/main" id="{DCDE1321-6B66-5F30-9557-B31B00BA8300}"/>
              </a:ext>
            </a:extLst>
          </p:cNvPr>
          <p:cNvSpPr txBox="1"/>
          <p:nvPr/>
        </p:nvSpPr>
        <p:spPr>
          <a:xfrm>
            <a:off x="6750083" y="3266007"/>
            <a:ext cx="3990886" cy="400110"/>
          </a:xfrm>
          <a:prstGeom prst="rect">
            <a:avLst/>
          </a:prstGeom>
          <a:noFill/>
        </p:spPr>
        <p:txBody>
          <a:bodyPr wrap="square">
            <a:spAutoFit/>
          </a:bodyPr>
          <a:lstStyle/>
          <a:p>
            <a:pPr algn="ctr"/>
            <a:r>
              <a:rPr lang="en-US" altLang="zh-CN" sz="2000" dirty="0">
                <a:solidFill>
                  <a:schemeClr val="accent1"/>
                </a:solidFill>
              </a:rPr>
              <a:t>First summation, then multiplication</a:t>
            </a:r>
            <a:endParaRPr lang="zh-CN" altLang="en-US" sz="2000" dirty="0">
              <a:solidFill>
                <a:schemeClr val="accent1"/>
              </a:solidFill>
            </a:endParaRPr>
          </a:p>
        </p:txBody>
      </p:sp>
      <p:cxnSp>
        <p:nvCxnSpPr>
          <p:cNvPr id="8" name="直接箭头连接符 7">
            <a:extLst>
              <a:ext uri="{FF2B5EF4-FFF2-40B4-BE49-F238E27FC236}">
                <a16:creationId xmlns:a16="http://schemas.microsoft.com/office/drawing/2014/main" id="{AC6190EB-FBE8-A1C7-9E7D-E7BFB1993B46}"/>
              </a:ext>
            </a:extLst>
          </p:cNvPr>
          <p:cNvCxnSpPr>
            <a:cxnSpLocks/>
            <a:stCxn id="7" idx="3"/>
          </p:cNvCxnSpPr>
          <p:nvPr/>
        </p:nvCxnSpPr>
        <p:spPr>
          <a:xfrm>
            <a:off x="5748310" y="3333439"/>
            <a:ext cx="1001773" cy="1567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28279F8A-8F6C-A2CE-A0AA-0D8D6E3313A3}"/>
              </a:ext>
            </a:extLst>
          </p:cNvPr>
          <p:cNvSpPr/>
          <p:nvPr/>
        </p:nvSpPr>
        <p:spPr>
          <a:xfrm>
            <a:off x="5176046" y="4386680"/>
            <a:ext cx="3096283" cy="1031351"/>
          </a:xfrm>
          <a:prstGeom prst="rect">
            <a:avLst/>
          </a:prstGeom>
          <a:solidFill>
            <a:schemeClr val="dk1">
              <a:alpha val="0"/>
            </a:schemeClr>
          </a:solidFill>
          <a:ln w="222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C42B136-728D-D41B-98F5-B4A88A0E7D2D}"/>
              </a:ext>
            </a:extLst>
          </p:cNvPr>
          <p:cNvSpPr/>
          <p:nvPr/>
        </p:nvSpPr>
        <p:spPr>
          <a:xfrm>
            <a:off x="8506448" y="3852486"/>
            <a:ext cx="3494447" cy="1625907"/>
          </a:xfrm>
          <a:prstGeom prst="rect">
            <a:avLst/>
          </a:prstGeom>
          <a:solidFill>
            <a:schemeClr val="dk1">
              <a:alpha val="0"/>
            </a:schemeClr>
          </a:solidFill>
          <a:ln w="22225"/>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CA35BBA9-6136-FCD4-1F7B-32ACB114C64E}"/>
              </a:ext>
            </a:extLst>
          </p:cNvPr>
          <p:cNvSpPr txBox="1"/>
          <p:nvPr/>
        </p:nvSpPr>
        <p:spPr>
          <a:xfrm>
            <a:off x="6185650" y="5425057"/>
            <a:ext cx="874681" cy="369332"/>
          </a:xfrm>
          <a:prstGeom prst="rect">
            <a:avLst/>
          </a:prstGeom>
          <a:noFill/>
        </p:spPr>
        <p:txBody>
          <a:bodyPr wrap="square" rtlCol="0">
            <a:spAutoFit/>
          </a:bodyPr>
          <a:lstStyle/>
          <a:p>
            <a:r>
              <a:rPr lang="en-US" dirty="0"/>
              <a:t>Box 1</a:t>
            </a:r>
          </a:p>
        </p:txBody>
      </p:sp>
      <p:sp>
        <p:nvSpPr>
          <p:cNvPr id="18" name="TextBox 17">
            <a:extLst>
              <a:ext uri="{FF2B5EF4-FFF2-40B4-BE49-F238E27FC236}">
                <a16:creationId xmlns:a16="http://schemas.microsoft.com/office/drawing/2014/main" id="{CE7E17CE-6FA4-8C14-8763-C2E8078853F0}"/>
              </a:ext>
            </a:extLst>
          </p:cNvPr>
          <p:cNvSpPr txBox="1"/>
          <p:nvPr/>
        </p:nvSpPr>
        <p:spPr>
          <a:xfrm>
            <a:off x="9668892" y="5445189"/>
            <a:ext cx="874681" cy="369332"/>
          </a:xfrm>
          <a:prstGeom prst="rect">
            <a:avLst/>
          </a:prstGeom>
          <a:noFill/>
        </p:spPr>
        <p:txBody>
          <a:bodyPr wrap="square" rtlCol="0">
            <a:spAutoFit/>
          </a:bodyPr>
          <a:lstStyle/>
          <a:p>
            <a:r>
              <a:rPr lang="en-US" dirty="0"/>
              <a:t>Box 2</a:t>
            </a:r>
          </a:p>
        </p:txBody>
      </p:sp>
      <p:sp>
        <p:nvSpPr>
          <p:cNvPr id="12" name="TextBox 11">
            <a:extLst>
              <a:ext uri="{FF2B5EF4-FFF2-40B4-BE49-F238E27FC236}">
                <a16:creationId xmlns:a16="http://schemas.microsoft.com/office/drawing/2014/main" id="{F9A58F1F-6FDF-E590-6490-78417CB24918}"/>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F. Yang, </a:t>
            </a:r>
            <a:r>
              <a:rPr lang="en-US" altLang="zh-CN" sz="1050" dirty="0">
                <a:solidFill>
                  <a:schemeClr val="bg1"/>
                </a:solidFill>
              </a:rPr>
              <a:t>Z.</a:t>
            </a:r>
            <a:r>
              <a:rPr lang="en-US" sz="1050" dirty="0">
                <a:solidFill>
                  <a:schemeClr val="bg1"/>
                </a:solidFill>
              </a:rPr>
              <a:t> Yang, W. Cohen</a:t>
            </a:r>
            <a:r>
              <a:rPr lang="de-DE" sz="1050" dirty="0">
                <a:solidFill>
                  <a:schemeClr val="bg1"/>
                </a:solidFill>
              </a:rPr>
              <a:t>. 2017. </a:t>
            </a:r>
            <a:r>
              <a:rPr lang="en-US" sz="1050" dirty="0">
                <a:solidFill>
                  <a:schemeClr val="bg1"/>
                </a:solidFill>
              </a:rPr>
              <a:t>Differentiable Learning of Logical Rules for Knowledge Base Reasoning (</a:t>
            </a:r>
            <a:r>
              <a:rPr lang="en-US" sz="1050" dirty="0" err="1">
                <a:solidFill>
                  <a:schemeClr val="bg1"/>
                </a:solidFill>
              </a:rPr>
              <a:t>NeurIPS</a:t>
            </a:r>
            <a:r>
              <a:rPr lang="en-US" sz="1050" dirty="0">
                <a:solidFill>
                  <a:schemeClr val="bg1"/>
                </a:solidFill>
              </a:rPr>
              <a:t> 17).</a:t>
            </a:r>
          </a:p>
        </p:txBody>
      </p:sp>
    </p:spTree>
    <p:extLst>
      <p:ext uri="{BB962C8B-B14F-4D97-AF65-F5344CB8AC3E}">
        <p14:creationId xmlns:p14="http://schemas.microsoft.com/office/powerpoint/2010/main" val="50091245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err="1">
                <a:solidFill>
                  <a:srgbClr val="11284B"/>
                </a:solidFill>
                <a:latin typeface="Arial"/>
                <a:cs typeface="Arial"/>
              </a:rPr>
              <a:t>GraIL</a:t>
            </a:r>
            <a:r>
              <a:rPr lang="en-US" altLang="zh-CN" sz="4000" b="1" kern="0" dirty="0">
                <a:solidFill>
                  <a:srgbClr val="11284B"/>
                </a:solidFill>
                <a:latin typeface="Arial"/>
                <a:cs typeface="Arial"/>
              </a:rPr>
              <a:t>: Subgraph Reasoning</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776898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b="1" kern="0" dirty="0">
                <a:solidFill>
                  <a:schemeClr val="tx1">
                    <a:lumMod val="95000"/>
                    <a:lumOff val="5000"/>
                  </a:schemeClr>
                </a:solidFill>
                <a:latin typeface="Arial" panose="020B0604020202020204" pitchFamily="34" charset="0"/>
                <a:cs typeface="Arial" panose="020B0604020202020204" pitchFamily="34" charset="0"/>
              </a:rPr>
              <a:t>Observation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Useful rules contained in the subgraph around query</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Key ideas</a:t>
            </a:r>
            <a:r>
              <a:rPr lang="en-US" sz="22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Idea 1: Apply graph neural networks (GNNs) on the subgraphs surrounding candidate edge.</a:t>
            </a: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Idea 2: Subgraph reasoning avoids explicit rule induction.</a:t>
            </a: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Idea 3: Ensure model is expressive enough to capture logical rules. </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34</a:t>
            </a:fld>
            <a:endParaRPr lang="en-US" dirty="0"/>
          </a:p>
        </p:txBody>
      </p:sp>
      <p:pic>
        <p:nvPicPr>
          <p:cNvPr id="5" name="Google Shape;444;p40">
            <a:extLst>
              <a:ext uri="{FF2B5EF4-FFF2-40B4-BE49-F238E27FC236}">
                <a16:creationId xmlns:a16="http://schemas.microsoft.com/office/drawing/2014/main" id="{ADF412D3-0874-0527-B2A8-47C00D30B2CF}"/>
              </a:ext>
            </a:extLst>
          </p:cNvPr>
          <p:cNvPicPr preferRelativeResize="0"/>
          <p:nvPr/>
        </p:nvPicPr>
        <p:blipFill rotWithShape="1">
          <a:blip r:embed="rId3">
            <a:alphaModFix/>
          </a:blip>
          <a:srcRect/>
          <a:stretch/>
        </p:blipFill>
        <p:spPr>
          <a:xfrm>
            <a:off x="2375704" y="2565491"/>
            <a:ext cx="3623785" cy="598593"/>
          </a:xfrm>
          <a:prstGeom prst="rect">
            <a:avLst/>
          </a:prstGeom>
          <a:noFill/>
          <a:ln>
            <a:noFill/>
          </a:ln>
        </p:spPr>
      </p:pic>
      <p:pic>
        <p:nvPicPr>
          <p:cNvPr id="8" name="Google Shape;445;p40">
            <a:extLst>
              <a:ext uri="{FF2B5EF4-FFF2-40B4-BE49-F238E27FC236}">
                <a16:creationId xmlns:a16="http://schemas.microsoft.com/office/drawing/2014/main" id="{5143AE19-1688-D907-BC0E-A05568B0BB23}"/>
              </a:ext>
            </a:extLst>
          </p:cNvPr>
          <p:cNvPicPr preferRelativeResize="0"/>
          <p:nvPr/>
        </p:nvPicPr>
        <p:blipFill rotWithShape="1">
          <a:blip r:embed="rId4">
            <a:alphaModFix/>
          </a:blip>
          <a:srcRect/>
          <a:stretch/>
        </p:blipFill>
        <p:spPr>
          <a:xfrm>
            <a:off x="8045631" y="1758085"/>
            <a:ext cx="3665400" cy="3002193"/>
          </a:xfrm>
          <a:prstGeom prst="rect">
            <a:avLst/>
          </a:prstGeom>
          <a:noFill/>
          <a:ln>
            <a:noFill/>
          </a:ln>
        </p:spPr>
      </p:pic>
      <p:cxnSp>
        <p:nvCxnSpPr>
          <p:cNvPr id="14" name="Straight Arrow Connector 13">
            <a:extLst>
              <a:ext uri="{FF2B5EF4-FFF2-40B4-BE49-F238E27FC236}">
                <a16:creationId xmlns:a16="http://schemas.microsoft.com/office/drawing/2014/main" id="{C059C8BA-6374-EEC3-AF53-F4FED6D07C0C}"/>
              </a:ext>
            </a:extLst>
          </p:cNvPr>
          <p:cNvCxnSpPr/>
          <p:nvPr/>
        </p:nvCxnSpPr>
        <p:spPr>
          <a:xfrm flipV="1">
            <a:off x="9383589" y="3013045"/>
            <a:ext cx="1220833" cy="302079"/>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97E6FAA6-2CE8-63B9-F3E6-0E3898DE765F}"/>
              </a:ext>
            </a:extLst>
          </p:cNvPr>
          <p:cNvCxnSpPr>
            <a:cxnSpLocks/>
          </p:cNvCxnSpPr>
          <p:nvPr/>
        </p:nvCxnSpPr>
        <p:spPr>
          <a:xfrm flipV="1">
            <a:off x="9383589" y="2815972"/>
            <a:ext cx="432707" cy="44313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123A362-0223-7661-CA1A-C1BBB6783FB7}"/>
              </a:ext>
            </a:extLst>
          </p:cNvPr>
          <p:cNvCxnSpPr>
            <a:cxnSpLocks/>
          </p:cNvCxnSpPr>
          <p:nvPr/>
        </p:nvCxnSpPr>
        <p:spPr>
          <a:xfrm>
            <a:off x="10114293" y="2743624"/>
            <a:ext cx="567418" cy="155121"/>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CAB065B6-79AE-F1A2-D5ED-FCAC6E7C2590}"/>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de-DE" sz="1050" dirty="0">
                <a:solidFill>
                  <a:schemeClr val="bg1"/>
                </a:solidFill>
              </a:rPr>
              <a:t>K. Teru, E. Denis, W.L. Hamilton. 2020. </a:t>
            </a:r>
            <a:r>
              <a:rPr lang="en-US" sz="1050" dirty="0">
                <a:solidFill>
                  <a:schemeClr val="bg1"/>
                </a:solidFill>
              </a:rPr>
              <a:t>Inductive Relation Prediction by Subgraph Reasoning (ICML 20).</a:t>
            </a:r>
          </a:p>
        </p:txBody>
      </p:sp>
    </p:spTree>
    <p:extLst>
      <p:ext uri="{BB962C8B-B14F-4D97-AF65-F5344CB8AC3E}">
        <p14:creationId xmlns:p14="http://schemas.microsoft.com/office/powerpoint/2010/main" val="53261969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err="1">
                <a:solidFill>
                  <a:srgbClr val="11284B"/>
                </a:solidFill>
                <a:latin typeface="Arial"/>
                <a:cs typeface="Arial"/>
              </a:rPr>
              <a:t>GraIL</a:t>
            </a:r>
            <a:r>
              <a:rPr lang="en-US" altLang="zh-CN" sz="4000" b="1" kern="0" dirty="0">
                <a:solidFill>
                  <a:srgbClr val="11284B"/>
                </a:solidFill>
                <a:latin typeface="Arial"/>
                <a:cs typeface="Arial"/>
              </a:rPr>
              <a:t>: Example</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35</a:t>
            </a:fld>
            <a:endParaRPr lang="en-US" dirty="0"/>
          </a:p>
        </p:txBody>
      </p:sp>
      <p:sp>
        <p:nvSpPr>
          <p:cNvPr id="7" name="Google Shape;462;p42">
            <a:extLst>
              <a:ext uri="{FF2B5EF4-FFF2-40B4-BE49-F238E27FC236}">
                <a16:creationId xmlns:a16="http://schemas.microsoft.com/office/drawing/2014/main" id="{5D273058-F83C-F259-8241-124703F9128E}"/>
              </a:ext>
            </a:extLst>
          </p:cNvPr>
          <p:cNvSpPr txBox="1"/>
          <p:nvPr/>
        </p:nvSpPr>
        <p:spPr>
          <a:xfrm>
            <a:off x="126180" y="4665436"/>
            <a:ext cx="3860800" cy="1126400"/>
          </a:xfrm>
          <a:prstGeom prst="rect">
            <a:avLst/>
          </a:prstGeom>
          <a:noFill/>
          <a:ln>
            <a:noFill/>
          </a:ln>
        </p:spPr>
        <p:txBody>
          <a:bodyPr spcFirstLastPara="1" wrap="square" lIns="91400" tIns="91400" rIns="91400" bIns="91400" anchor="t" anchorCtr="0">
            <a:noAutofit/>
          </a:bodyPr>
          <a:lstStyle/>
          <a:p>
            <a:pPr algn="ctr"/>
            <a:r>
              <a:rPr lang="en" sz="2400" dirty="0">
                <a:solidFill>
                  <a:schemeClr val="dk1"/>
                </a:solidFill>
                <a:latin typeface="Arial" panose="020B0604020202020204" pitchFamily="34" charset="0"/>
                <a:ea typeface="Helvetica Neue Light"/>
                <a:cs typeface="Arial" panose="020B0604020202020204" pitchFamily="34" charset="0"/>
                <a:sym typeface="Helvetica Neue Light"/>
              </a:rPr>
              <a:t>1. </a:t>
            </a:r>
            <a:r>
              <a:rPr lang="en" sz="2000" kern="0" dirty="0">
                <a:solidFill>
                  <a:schemeClr val="tx1">
                    <a:lumMod val="95000"/>
                    <a:lumOff val="5000"/>
                  </a:schemeClr>
                </a:solidFill>
                <a:latin typeface="Arial" panose="020B0604020202020204" pitchFamily="34" charset="0"/>
                <a:cs typeface="Arial" panose="020B0604020202020204" pitchFamily="34" charset="0"/>
                <a:sym typeface="Helvetica Neue Light"/>
              </a:rPr>
              <a:t>Extract subgraph around candidate edge</a:t>
            </a:r>
            <a:endParaRPr sz="20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9" name="Google Shape;463;p42">
            <a:extLst>
              <a:ext uri="{FF2B5EF4-FFF2-40B4-BE49-F238E27FC236}">
                <a16:creationId xmlns:a16="http://schemas.microsoft.com/office/drawing/2014/main" id="{CD65D131-EDE9-BCE1-5F11-9988D27EA22F}"/>
              </a:ext>
            </a:extLst>
          </p:cNvPr>
          <p:cNvSpPr txBox="1"/>
          <p:nvPr/>
        </p:nvSpPr>
        <p:spPr>
          <a:xfrm>
            <a:off x="3962399" y="4665436"/>
            <a:ext cx="3860800" cy="1126400"/>
          </a:xfrm>
          <a:prstGeom prst="rect">
            <a:avLst/>
          </a:prstGeom>
          <a:noFill/>
          <a:ln>
            <a:noFill/>
          </a:ln>
        </p:spPr>
        <p:txBody>
          <a:bodyPr spcFirstLastPara="1" wrap="square" lIns="91400" tIns="91400" rIns="91400" bIns="91400" anchor="t" anchorCtr="0">
            <a:noAutofit/>
          </a:bodyPr>
          <a:lstStyle/>
          <a:p>
            <a:pPr algn="ctr"/>
            <a:r>
              <a:rPr lang="en" sz="2400" dirty="0">
                <a:solidFill>
                  <a:schemeClr val="dk1"/>
                </a:solidFill>
                <a:latin typeface="Arial" panose="020B0604020202020204" pitchFamily="34" charset="0"/>
                <a:ea typeface="Helvetica Neue Light"/>
                <a:cs typeface="Arial" panose="020B0604020202020204" pitchFamily="34" charset="0"/>
                <a:sym typeface="Helvetica Neue Light"/>
              </a:rPr>
              <a:t>2. </a:t>
            </a:r>
            <a:r>
              <a:rPr lang="en" sz="2000" kern="0" dirty="0">
                <a:solidFill>
                  <a:schemeClr val="tx1">
                    <a:lumMod val="95000"/>
                    <a:lumOff val="5000"/>
                  </a:schemeClr>
                </a:solidFill>
                <a:latin typeface="Arial" panose="020B0604020202020204" pitchFamily="34" charset="0"/>
                <a:cs typeface="Arial" panose="020B0604020202020204" pitchFamily="34" charset="0"/>
                <a:sym typeface="Helvetica Neue Light"/>
              </a:rPr>
              <a:t>Assign structural labels to nodes</a:t>
            </a:r>
            <a:endParaRPr sz="20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0" name="Google Shape;464;p42">
            <a:extLst>
              <a:ext uri="{FF2B5EF4-FFF2-40B4-BE49-F238E27FC236}">
                <a16:creationId xmlns:a16="http://schemas.microsoft.com/office/drawing/2014/main" id="{927DB7F6-38BB-5A0E-B00B-B04B57E737A4}"/>
              </a:ext>
            </a:extLst>
          </p:cNvPr>
          <p:cNvSpPr txBox="1"/>
          <p:nvPr/>
        </p:nvSpPr>
        <p:spPr>
          <a:xfrm>
            <a:off x="7700296" y="4685101"/>
            <a:ext cx="3860800" cy="1126400"/>
          </a:xfrm>
          <a:prstGeom prst="rect">
            <a:avLst/>
          </a:prstGeom>
          <a:noFill/>
          <a:ln>
            <a:noFill/>
          </a:ln>
        </p:spPr>
        <p:txBody>
          <a:bodyPr spcFirstLastPara="1" wrap="square" lIns="91400" tIns="91400" rIns="91400" bIns="91400" anchor="t" anchorCtr="0">
            <a:noAutofit/>
          </a:bodyPr>
          <a:lstStyle/>
          <a:p>
            <a:pPr algn="ctr"/>
            <a:r>
              <a:rPr lang="en" sz="2400" dirty="0">
                <a:solidFill>
                  <a:schemeClr val="dk1"/>
                </a:solidFill>
                <a:latin typeface="Arial" panose="020B0604020202020204" pitchFamily="34" charset="0"/>
                <a:ea typeface="Helvetica Neue Light"/>
                <a:cs typeface="Arial" panose="020B0604020202020204" pitchFamily="34" charset="0"/>
                <a:sym typeface="Helvetica Neue Light"/>
              </a:rPr>
              <a:t>3. </a:t>
            </a:r>
            <a:r>
              <a:rPr lang="en" sz="2000" kern="0" dirty="0">
                <a:solidFill>
                  <a:schemeClr val="tx1">
                    <a:lumMod val="95000"/>
                    <a:lumOff val="5000"/>
                  </a:schemeClr>
                </a:solidFill>
                <a:latin typeface="Arial" panose="020B0604020202020204" pitchFamily="34" charset="0"/>
                <a:cs typeface="Arial" panose="020B0604020202020204" pitchFamily="34" charset="0"/>
                <a:sym typeface="Helvetica Neue Light"/>
              </a:rPr>
              <a:t>Run GNN on the extracted subgraph</a:t>
            </a:r>
            <a:endParaRPr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3" name="Google Shape;461;p42">
            <a:extLst>
              <a:ext uri="{FF2B5EF4-FFF2-40B4-BE49-F238E27FC236}">
                <a16:creationId xmlns:a16="http://schemas.microsoft.com/office/drawing/2014/main" id="{7E90999D-7889-F8BF-FEEC-F7BB5C183A37}"/>
              </a:ext>
            </a:extLst>
          </p:cNvPr>
          <p:cNvPicPr preferRelativeResize="0">
            <a:picLocks noGrp="1"/>
          </p:cNvPicPr>
          <p:nvPr>
            <p:ph idx="1"/>
          </p:nvPr>
        </p:nvPicPr>
        <p:blipFill rotWithShape="1">
          <a:blip r:embed="rId3">
            <a:alphaModFix/>
          </a:blip>
          <a:srcRect/>
          <a:stretch/>
        </p:blipFill>
        <p:spPr>
          <a:xfrm>
            <a:off x="486696" y="1574361"/>
            <a:ext cx="11074400" cy="3189713"/>
          </a:xfrm>
          <a:prstGeom prst="rect">
            <a:avLst/>
          </a:prstGeom>
          <a:noFill/>
          <a:ln>
            <a:noFill/>
          </a:ln>
        </p:spPr>
      </p:pic>
      <p:sp>
        <p:nvSpPr>
          <p:cNvPr id="3" name="TextBox 2">
            <a:extLst>
              <a:ext uri="{FF2B5EF4-FFF2-40B4-BE49-F238E27FC236}">
                <a16:creationId xmlns:a16="http://schemas.microsoft.com/office/drawing/2014/main" id="{8430977F-7823-B93C-1DD4-9225A61AAFA6}"/>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de-DE" sz="1050" dirty="0">
                <a:solidFill>
                  <a:schemeClr val="bg1"/>
                </a:solidFill>
              </a:rPr>
              <a:t>K. Teru, E. Denis, W.L. Hamilton. 2020. </a:t>
            </a:r>
            <a:r>
              <a:rPr lang="en-US" sz="1050" dirty="0">
                <a:solidFill>
                  <a:schemeClr val="bg1"/>
                </a:solidFill>
              </a:rPr>
              <a:t>Inductive Relation Prediction by Subgraph Reasoning (ICML 20).</a:t>
            </a:r>
          </a:p>
        </p:txBody>
      </p:sp>
    </p:spTree>
    <p:extLst>
      <p:ext uri="{BB962C8B-B14F-4D97-AF65-F5344CB8AC3E}">
        <p14:creationId xmlns:p14="http://schemas.microsoft.com/office/powerpoint/2010/main" val="27324032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36</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442798" y="2201322"/>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209367313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Overview of Part </a:t>
            </a:r>
            <a:r>
              <a:rPr lang="en-US" altLang="zh-CN" sz="4000" b="1" kern="0" dirty="0">
                <a:solidFill>
                  <a:srgbClr val="11284B"/>
                </a:solidFill>
                <a:latin typeface="Arial"/>
                <a:cs typeface="Arial"/>
              </a:rPr>
              <a:t>II</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37</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Reasoning for Different Query Types</a:t>
            </a:r>
            <a:endParaRPr lang="en-US" sz="2800" b="1" dirty="0">
              <a:solidFill>
                <a:schemeClr val="bg1"/>
              </a:solidFill>
            </a:endParaRPr>
          </a:p>
        </p:txBody>
      </p: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2036549"/>
          </a:xfrm>
          <a:prstGeom prst="roundRect">
            <a:avLst/>
          </a:prstGeom>
          <a:solidFill>
            <a:srgbClr val="D3E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AA12A675-FFCB-0998-AC91-E3E036807B7F}"/>
              </a:ext>
            </a:extLst>
          </p:cNvPr>
          <p:cNvSpPr/>
          <p:nvPr/>
        </p:nvSpPr>
        <p:spPr>
          <a:xfrm>
            <a:off x="1405856" y="3344191"/>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rgbClr val="C00000"/>
                </a:solidFill>
              </a:rPr>
              <a:t>EmbedKGQA</a:t>
            </a:r>
            <a:endParaRPr lang="en-US" sz="1600" b="1" dirty="0">
              <a:solidFill>
                <a:srgbClr val="C00000"/>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60292" y="2806961"/>
            <a:ext cx="2266121" cy="584775"/>
          </a:xfrm>
          <a:prstGeom prst="rect">
            <a:avLst/>
          </a:prstGeom>
          <a:noFill/>
        </p:spPr>
        <p:txBody>
          <a:bodyPr wrap="square" rtlCol="0">
            <a:spAutoFit/>
          </a:bodyPr>
          <a:lstStyle/>
          <a:p>
            <a:pPr algn="ctr"/>
            <a:r>
              <a:rPr lang="en-US" sz="1600" b="1" dirty="0"/>
              <a:t>Reasoning for Multi-hop Queries</a:t>
            </a:r>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8604925" y="2731393"/>
            <a:ext cx="2266121" cy="2036550"/>
          </a:xfrm>
          <a:prstGeom prst="roundRect">
            <a:avLst/>
          </a:prstGeom>
          <a:solidFill>
            <a:schemeClr val="tx2">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Rounded Corners 10">
            <a:extLst>
              <a:ext uri="{FF2B5EF4-FFF2-40B4-BE49-F238E27FC236}">
                <a16:creationId xmlns:a16="http://schemas.microsoft.com/office/drawing/2014/main" id="{DDC7AEDE-470B-4562-6C76-80B3ED42F9BE}"/>
              </a:ext>
            </a:extLst>
          </p:cNvPr>
          <p:cNvSpPr/>
          <p:nvPr/>
        </p:nvSpPr>
        <p:spPr>
          <a:xfrm>
            <a:off x="8650488"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Conquer</a:t>
            </a:r>
          </a:p>
        </p:txBody>
      </p:sp>
      <p:sp>
        <p:nvSpPr>
          <p:cNvPr id="20" name="TextBox 19">
            <a:extLst>
              <a:ext uri="{FF2B5EF4-FFF2-40B4-BE49-F238E27FC236}">
                <a16:creationId xmlns:a16="http://schemas.microsoft.com/office/drawing/2014/main" id="{FB591FF2-27CE-AF14-C1FD-D960418C2A31}"/>
              </a:ext>
            </a:extLst>
          </p:cNvPr>
          <p:cNvSpPr txBox="1"/>
          <p:nvPr/>
        </p:nvSpPr>
        <p:spPr>
          <a:xfrm>
            <a:off x="8604924" y="2806960"/>
            <a:ext cx="2266121" cy="584775"/>
          </a:xfrm>
          <a:prstGeom prst="rect">
            <a:avLst/>
          </a:prstGeom>
          <a:noFill/>
        </p:spPr>
        <p:txBody>
          <a:bodyPr wrap="square" rtlCol="0">
            <a:spAutoFit/>
          </a:bodyPr>
          <a:lstStyle/>
          <a:p>
            <a:pPr algn="ctr"/>
            <a:r>
              <a:rPr lang="en-US" sz="1600" b="1" dirty="0"/>
              <a:t>Reasoning for Conversational Queries</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7717750" y="711156"/>
            <a:ext cx="405519" cy="3634954"/>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38" name="Rectangle: Rounded Corners 10">
            <a:extLst>
              <a:ext uri="{FF2B5EF4-FFF2-40B4-BE49-F238E27FC236}">
                <a16:creationId xmlns:a16="http://schemas.microsoft.com/office/drawing/2014/main" id="{DC99965C-5DD2-DDFD-D81B-2F6AF4941FE1}"/>
              </a:ext>
            </a:extLst>
          </p:cNvPr>
          <p:cNvSpPr/>
          <p:nvPr/>
        </p:nvSpPr>
        <p:spPr>
          <a:xfrm>
            <a:off x="1405854" y="3944247"/>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BiNet</a:t>
            </a:r>
            <a:endParaRPr lang="en-US" sz="1600" b="1" dirty="0">
              <a:solidFill>
                <a:schemeClr val="tx1"/>
              </a:solidFill>
            </a:endParaRPr>
          </a:p>
        </p:txBody>
      </p:sp>
      <p:sp>
        <p:nvSpPr>
          <p:cNvPr id="49" name="Rectangle: Rounded Corners 10">
            <a:extLst>
              <a:ext uri="{FF2B5EF4-FFF2-40B4-BE49-F238E27FC236}">
                <a16:creationId xmlns:a16="http://schemas.microsoft.com/office/drawing/2014/main" id="{2A7A241D-1F55-0B37-E18D-31F5A1750D30}"/>
              </a:ext>
            </a:extLst>
          </p:cNvPr>
          <p:cNvSpPr/>
          <p:nvPr/>
        </p:nvSpPr>
        <p:spPr>
          <a:xfrm>
            <a:off x="8650488" y="3937114"/>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Praline</a:t>
            </a:r>
          </a:p>
        </p:txBody>
      </p:sp>
    </p:spTree>
    <p:extLst>
      <p:ext uri="{BB962C8B-B14F-4D97-AF65-F5344CB8AC3E}">
        <p14:creationId xmlns:p14="http://schemas.microsoft.com/office/powerpoint/2010/main" val="12638343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Preliminary: </a:t>
            </a:r>
            <a:r>
              <a:rPr lang="en-US" sz="4000" b="1" kern="0" dirty="0">
                <a:solidFill>
                  <a:srgbClr val="11284B"/>
                </a:solidFill>
                <a:latin typeface="Arial"/>
                <a:cs typeface="Arial"/>
              </a:rPr>
              <a:t>KGQA</a:t>
            </a:r>
          </a:p>
        </p:txBody>
      </p:sp>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508000" y="1600203"/>
            <a:ext cx="11479204" cy="4525963"/>
          </a:xfrm>
        </p:spPr>
        <p:txBody>
          <a:bodyPr>
            <a:normAutofit lnSpcReduction="10000"/>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KGQA definition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Given: (1) a natural language question (2) the topic entity, and (3) a knowledge graph</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Find: a set of nodes of the knowledge graph to answer the question</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Multi-hop question (the focus of this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part</a:t>
            </a:r>
            <a:r>
              <a:rPr lang="en-US" sz="24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Can be transformed to a path on KG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Example: “what is the language of the film directed by Steven Spielberg?”</a:t>
            </a:r>
          </a:p>
          <a:p>
            <a:pPr marL="342900" indent="-342900" fontAlgn="base">
              <a:lnSpc>
                <a:spcPct val="13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Other types of questions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One-hop question: “What is the genre of Interstellar?”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Logic query:  “Where did Canadian citizens with Turing Award graduate?”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Many more</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1257300" lvl="2"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a:p>
            <a:endParaRPr lang="en-US" dirty="0"/>
          </a:p>
        </p:txBody>
      </p:sp>
      <p:sp>
        <p:nvSpPr>
          <p:cNvPr id="5" name="Slide Number Placeholder 3">
            <a:extLst>
              <a:ext uri="{FF2B5EF4-FFF2-40B4-BE49-F238E27FC236}">
                <a16:creationId xmlns:a16="http://schemas.microsoft.com/office/drawing/2014/main" id="{53E18A98-E1AB-FAE7-3AD3-1990555AA64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38</a:t>
            </a:fld>
            <a:endParaRPr lang="en-US" dirty="0"/>
          </a:p>
        </p:txBody>
      </p:sp>
      <p:sp>
        <p:nvSpPr>
          <p:cNvPr id="4" name="TextBox 3">
            <a:extLst>
              <a:ext uri="{FF2B5EF4-FFF2-40B4-BE49-F238E27FC236}">
                <a16:creationId xmlns:a16="http://schemas.microsoft.com/office/drawing/2014/main" id="{B626A96B-D53E-4B38-27B5-296B65DEE02B}"/>
              </a:ext>
            </a:extLst>
          </p:cNvPr>
          <p:cNvSpPr txBox="1"/>
          <p:nvPr/>
        </p:nvSpPr>
        <p:spPr>
          <a:xfrm>
            <a:off x="810452" y="5962389"/>
            <a:ext cx="10162348"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H. Ren, </a:t>
            </a:r>
            <a:r>
              <a:rPr lang="en-US" altLang="zh-CN" sz="1050" dirty="0">
                <a:solidFill>
                  <a:schemeClr val="bg1"/>
                </a:solidFill>
              </a:rPr>
              <a:t>W.</a:t>
            </a:r>
            <a:r>
              <a:rPr lang="en-US" sz="1050" dirty="0">
                <a:solidFill>
                  <a:schemeClr val="bg1"/>
                </a:solidFill>
              </a:rPr>
              <a:t> Hu, J. </a:t>
            </a:r>
            <a:r>
              <a:rPr lang="en-US" sz="1050" dirty="0" err="1">
                <a:solidFill>
                  <a:schemeClr val="bg1"/>
                </a:solidFill>
              </a:rPr>
              <a:t>Leskovec</a:t>
            </a:r>
            <a:r>
              <a:rPr lang="en-US" sz="1050" dirty="0">
                <a:solidFill>
                  <a:schemeClr val="bg1"/>
                </a:solidFill>
              </a:rPr>
              <a:t>. 2020. Query2box: Reasoning over Knowledge Graphs in Vector Space using Box Embeddings (ICLR 20).</a:t>
            </a:r>
          </a:p>
          <a:p>
            <a:pPr marL="171450" indent="-171450">
              <a:buFont typeface="Arial" panose="020B0604020202020204" pitchFamily="34" charset="0"/>
              <a:buChar char="•"/>
            </a:pPr>
            <a:r>
              <a:rPr lang="en-US" sz="1050" dirty="0">
                <a:solidFill>
                  <a:schemeClr val="bg1"/>
                </a:solidFill>
              </a:rPr>
              <a:t>[2] H. Xiao, J. Zhang, D. Li, P. Li. 2019. Knowledge Graph Embedding Based Question Answering (WSDM 19).</a:t>
            </a:r>
          </a:p>
          <a:p>
            <a:pPr marL="171450" indent="-171450">
              <a:buFont typeface="Arial" panose="020B0604020202020204" pitchFamily="34" charset="0"/>
              <a:buChar char="•"/>
            </a:pPr>
            <a:r>
              <a:rPr lang="en-US" sz="1050" dirty="0">
                <a:solidFill>
                  <a:schemeClr val="bg1"/>
                </a:solidFill>
              </a:rPr>
              <a:t>[3] A. Saxena, A. Tripathi, P. Talukdar. 2020. Improving Multi-hop Question Answering over Knowledge Graphs using Knowledge Base Embeddings (ACL 20)</a:t>
            </a:r>
          </a:p>
        </p:txBody>
      </p:sp>
    </p:spTree>
    <p:extLst>
      <p:ext uri="{BB962C8B-B14F-4D97-AF65-F5344CB8AC3E}">
        <p14:creationId xmlns:p14="http://schemas.microsoft.com/office/powerpoint/2010/main" val="392232487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fontScale="90000"/>
          </a:bodyPr>
          <a:lstStyle/>
          <a:p>
            <a:r>
              <a:rPr lang="en-US" altLang="zh-CN" sz="4000" b="1" kern="0" dirty="0">
                <a:solidFill>
                  <a:srgbClr val="11284B"/>
                </a:solidFill>
                <a:latin typeface="Arial"/>
                <a:cs typeface="Arial"/>
              </a:rPr>
              <a:t>Key Challenge: KG Sparsity &amp; Incompleteness</a:t>
            </a:r>
            <a:endParaRPr lang="en-US" sz="4000" b="1" kern="0" dirty="0">
              <a:solidFill>
                <a:srgbClr val="11284B"/>
              </a:solidFill>
              <a:latin typeface="Arial"/>
              <a:cs typeface="Arial"/>
            </a:endParaRPr>
          </a:p>
        </p:txBody>
      </p:sp>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508000" y="1600203"/>
            <a:ext cx="11479204"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Knowledge graphs are sparse &amp; incomplete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Break of the reasoning chain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Increase the length of reasoning path</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Possible solutions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#1: Use additional data e.g., text corpus</a:t>
            </a:r>
          </a:p>
          <a:p>
            <a:pPr lvl="2" fontAlgn="base">
              <a:spcAft>
                <a:spcPct val="0"/>
              </a:spcAft>
              <a:buSzPct val="110000"/>
            </a:pPr>
            <a:r>
              <a:rPr lang="en-US" sz="1800" kern="0" dirty="0">
                <a:solidFill>
                  <a:schemeClr val="tx1">
                    <a:lumMod val="95000"/>
                    <a:lumOff val="5000"/>
                  </a:schemeClr>
                </a:solidFill>
                <a:latin typeface="Arial" panose="020B0604020202020204" pitchFamily="34" charset="0"/>
                <a:cs typeface="Arial" panose="020B0604020202020204" pitchFamily="34" charset="0"/>
              </a:rPr>
              <a:t>But text not always available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#2: Impose neighborhood limits</a:t>
            </a:r>
          </a:p>
          <a:p>
            <a:pPr lvl="2" fontAlgn="base">
              <a:spcAft>
                <a:spcPct val="0"/>
              </a:spcAft>
              <a:buSzPct val="110000"/>
            </a:pPr>
            <a:r>
              <a:rPr lang="en-US" sz="1800" kern="0" dirty="0">
                <a:solidFill>
                  <a:schemeClr val="tx1">
                    <a:lumMod val="95000"/>
                    <a:lumOff val="5000"/>
                  </a:schemeClr>
                </a:solidFill>
                <a:latin typeface="Arial" panose="020B0604020202020204" pitchFamily="34" charset="0"/>
                <a:cs typeface="Arial" panose="020B0604020202020204" pitchFamily="34" charset="0"/>
              </a:rPr>
              <a:t>But the answer might be out of reach.</a:t>
            </a:r>
          </a:p>
          <a:p>
            <a:endParaRPr lang="en-US" dirty="0"/>
          </a:p>
          <a:p>
            <a:endParaRPr lang="en-US" dirty="0"/>
          </a:p>
        </p:txBody>
      </p:sp>
      <p:sp>
        <p:nvSpPr>
          <p:cNvPr id="5" name="Slide Number Placeholder 3">
            <a:extLst>
              <a:ext uri="{FF2B5EF4-FFF2-40B4-BE49-F238E27FC236}">
                <a16:creationId xmlns:a16="http://schemas.microsoft.com/office/drawing/2014/main" id="{53E18A98-E1AB-FAE7-3AD3-1990555AA64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39</a:t>
            </a:fld>
            <a:endParaRPr lang="en-US" dirty="0"/>
          </a:p>
        </p:txBody>
      </p:sp>
      <p:sp>
        <p:nvSpPr>
          <p:cNvPr id="16" name="TextBox 15">
            <a:extLst>
              <a:ext uri="{FF2B5EF4-FFF2-40B4-BE49-F238E27FC236}">
                <a16:creationId xmlns:a16="http://schemas.microsoft.com/office/drawing/2014/main" id="{5FE4732B-EDCE-B7C5-2455-0CB97EE17BBC}"/>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Saxena, A. Tripathi, P. Talukdar. 2020. Improving Multi-hop Question Answering over Knowledge Graphs using Knowledge Base Embeddings (ACL 20)</a:t>
            </a:r>
          </a:p>
        </p:txBody>
      </p:sp>
      <p:sp>
        <p:nvSpPr>
          <p:cNvPr id="7" name="TextBox 6">
            <a:extLst>
              <a:ext uri="{FF2B5EF4-FFF2-40B4-BE49-F238E27FC236}">
                <a16:creationId xmlns:a16="http://schemas.microsoft.com/office/drawing/2014/main" id="{C857390D-91A0-8981-7178-AFFD7B830652}"/>
              </a:ext>
            </a:extLst>
          </p:cNvPr>
          <p:cNvSpPr txBox="1"/>
          <p:nvPr/>
        </p:nvSpPr>
        <p:spPr>
          <a:xfrm>
            <a:off x="6574420" y="5179753"/>
            <a:ext cx="5495351" cy="369332"/>
          </a:xfrm>
          <a:prstGeom prst="rect">
            <a:avLst/>
          </a:prstGeom>
          <a:noFill/>
        </p:spPr>
        <p:txBody>
          <a:bodyPr wrap="square" rtlCol="0">
            <a:spAutoFit/>
          </a:bodyPr>
          <a:lstStyle/>
          <a:p>
            <a:r>
              <a:rPr lang="en-US" dirty="0"/>
              <a:t>Q: What’s the genre of movies directed by Louis </a:t>
            </a:r>
            <a:r>
              <a:rPr lang="en-US" dirty="0" err="1"/>
              <a:t>Mellis</a:t>
            </a:r>
            <a:r>
              <a:rPr lang="en-US" dirty="0"/>
              <a:t>?</a:t>
            </a:r>
          </a:p>
        </p:txBody>
      </p:sp>
      <p:pic>
        <p:nvPicPr>
          <p:cNvPr id="6" name="Picture 5">
            <a:extLst>
              <a:ext uri="{FF2B5EF4-FFF2-40B4-BE49-F238E27FC236}">
                <a16:creationId xmlns:a16="http://schemas.microsoft.com/office/drawing/2014/main" id="{EA91313B-750D-CD05-AEFF-B633AE8AF8BB}"/>
              </a:ext>
            </a:extLst>
          </p:cNvPr>
          <p:cNvPicPr>
            <a:picLocks noChangeAspect="1"/>
          </p:cNvPicPr>
          <p:nvPr/>
        </p:nvPicPr>
        <p:blipFill>
          <a:blip r:embed="rId3"/>
          <a:stretch>
            <a:fillRect/>
          </a:stretch>
        </p:blipFill>
        <p:spPr>
          <a:xfrm>
            <a:off x="7018719" y="1201200"/>
            <a:ext cx="4196358" cy="3978554"/>
          </a:xfrm>
          <a:prstGeom prst="rect">
            <a:avLst/>
          </a:prstGeom>
        </p:spPr>
      </p:pic>
      <p:pic>
        <p:nvPicPr>
          <p:cNvPr id="10" name="Picture 9" descr="A diagram of a crime scene&#10;&#10;Description automatically generated">
            <a:extLst>
              <a:ext uri="{FF2B5EF4-FFF2-40B4-BE49-F238E27FC236}">
                <a16:creationId xmlns:a16="http://schemas.microsoft.com/office/drawing/2014/main" id="{BE9075FB-FACF-BB8B-1B08-6ED556083509}"/>
              </a:ext>
            </a:extLst>
          </p:cNvPr>
          <p:cNvPicPr>
            <a:picLocks noChangeAspect="1"/>
          </p:cNvPicPr>
          <p:nvPr/>
        </p:nvPicPr>
        <p:blipFill>
          <a:blip r:embed="rId4"/>
          <a:stretch>
            <a:fillRect/>
          </a:stretch>
        </p:blipFill>
        <p:spPr>
          <a:xfrm>
            <a:off x="6936152" y="1201199"/>
            <a:ext cx="4278925" cy="4033064"/>
          </a:xfrm>
          <a:prstGeom prst="rect">
            <a:avLst/>
          </a:prstGeom>
        </p:spPr>
      </p:pic>
      <p:sp>
        <p:nvSpPr>
          <p:cNvPr id="11" name="Rectangle 10">
            <a:extLst>
              <a:ext uri="{FF2B5EF4-FFF2-40B4-BE49-F238E27FC236}">
                <a16:creationId xmlns:a16="http://schemas.microsoft.com/office/drawing/2014/main" id="{CB75678B-F7C4-A63C-6FBF-C8B11920DD9B}"/>
              </a:ext>
            </a:extLst>
          </p:cNvPr>
          <p:cNvSpPr/>
          <p:nvPr/>
        </p:nvSpPr>
        <p:spPr>
          <a:xfrm>
            <a:off x="10877266" y="4790364"/>
            <a:ext cx="699543" cy="389388"/>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46565082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06CFF4-A806-9731-C1B2-55BF0DF069D9}"/>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Knowledge Graph Applications</a:t>
            </a:r>
          </a:p>
        </p:txBody>
      </p:sp>
      <p:sp>
        <p:nvSpPr>
          <p:cNvPr id="4" name="Slide Number Placeholder 3">
            <a:extLst>
              <a:ext uri="{FF2B5EF4-FFF2-40B4-BE49-F238E27FC236}">
                <a16:creationId xmlns:a16="http://schemas.microsoft.com/office/drawing/2014/main" id="{63924AE3-BFF0-69A4-0C60-C33E4D733D32}"/>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a:t>
            </a:fld>
            <a:endParaRPr lang="en-US" dirty="0"/>
          </a:p>
        </p:txBody>
      </p:sp>
      <p:sp>
        <p:nvSpPr>
          <p:cNvPr id="5" name="TextBox 4">
            <a:extLst>
              <a:ext uri="{FF2B5EF4-FFF2-40B4-BE49-F238E27FC236}">
                <a16:creationId xmlns:a16="http://schemas.microsoft.com/office/drawing/2014/main" id="{463E9379-F72B-B4F7-0395-8BBF8D1506E6}"/>
              </a:ext>
            </a:extLst>
          </p:cNvPr>
          <p:cNvSpPr txBox="1"/>
          <p:nvPr/>
        </p:nvSpPr>
        <p:spPr>
          <a:xfrm>
            <a:off x="1429854" y="3741510"/>
            <a:ext cx="3615884" cy="400110"/>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Question Answering [3]</a:t>
            </a:r>
            <a:endParaRPr lang="en-US" sz="2000" dirty="0">
              <a:latin typeface="Arial" panose="020B0604020202020204" pitchFamily="34" charset="0"/>
              <a:cs typeface="Arial" panose="020B0604020202020204" pitchFamily="34" charset="0"/>
            </a:endParaRPr>
          </a:p>
        </p:txBody>
      </p:sp>
      <p:sp>
        <p:nvSpPr>
          <p:cNvPr id="6" name="TextBox 5">
            <a:extLst>
              <a:ext uri="{FF2B5EF4-FFF2-40B4-BE49-F238E27FC236}">
                <a16:creationId xmlns:a16="http://schemas.microsoft.com/office/drawing/2014/main" id="{92971C89-50BA-A349-A9CE-97D5D5222520}"/>
              </a:ext>
            </a:extLst>
          </p:cNvPr>
          <p:cNvSpPr txBox="1"/>
          <p:nvPr/>
        </p:nvSpPr>
        <p:spPr>
          <a:xfrm>
            <a:off x="7835895" y="3741510"/>
            <a:ext cx="284166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Fact Checking [4]</a:t>
            </a:r>
          </a:p>
        </p:txBody>
      </p:sp>
      <p:sp>
        <p:nvSpPr>
          <p:cNvPr id="7" name="TextBox 6">
            <a:extLst>
              <a:ext uri="{FF2B5EF4-FFF2-40B4-BE49-F238E27FC236}">
                <a16:creationId xmlns:a16="http://schemas.microsoft.com/office/drawing/2014/main" id="{0334A722-7612-136A-F5B4-D501B5753A5F}"/>
              </a:ext>
            </a:extLst>
          </p:cNvPr>
          <p:cNvSpPr txBox="1"/>
          <p:nvPr/>
        </p:nvSpPr>
        <p:spPr>
          <a:xfrm>
            <a:off x="7747274" y="1301507"/>
            <a:ext cx="3379914"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Recommendation [2]</a:t>
            </a:r>
          </a:p>
        </p:txBody>
      </p:sp>
      <p:sp>
        <p:nvSpPr>
          <p:cNvPr id="8" name="TextBox 7">
            <a:extLst>
              <a:ext uri="{FF2B5EF4-FFF2-40B4-BE49-F238E27FC236}">
                <a16:creationId xmlns:a16="http://schemas.microsoft.com/office/drawing/2014/main" id="{D4872418-FCFE-0E4E-51BD-61F297EE9EB8}"/>
              </a:ext>
            </a:extLst>
          </p:cNvPr>
          <p:cNvSpPr txBox="1"/>
          <p:nvPr/>
        </p:nvSpPr>
        <p:spPr>
          <a:xfrm>
            <a:off x="1573451" y="1304055"/>
            <a:ext cx="3378999" cy="400110"/>
          </a:xfrm>
          <a:prstGeom prst="rect">
            <a:avLst/>
          </a:prstGeom>
          <a:noFill/>
        </p:spPr>
        <p:txBody>
          <a:bodyPr wrap="square" rtlCol="0">
            <a:spAutoFit/>
          </a:bodyPr>
          <a:lstStyle/>
          <a:p>
            <a:r>
              <a:rPr lang="en-US" sz="2000" dirty="0">
                <a:latin typeface="Arial" panose="020B0604020202020204" pitchFamily="34" charset="0"/>
                <a:cs typeface="Arial" panose="020B0604020202020204" pitchFamily="34" charset="0"/>
              </a:rPr>
              <a:t>Computer Vision [1]</a:t>
            </a:r>
          </a:p>
        </p:txBody>
      </p:sp>
      <p:cxnSp>
        <p:nvCxnSpPr>
          <p:cNvPr id="9" name="Straight Connector 8">
            <a:extLst>
              <a:ext uri="{FF2B5EF4-FFF2-40B4-BE49-F238E27FC236}">
                <a16:creationId xmlns:a16="http://schemas.microsoft.com/office/drawing/2014/main" id="{65EC4FF7-498B-81CA-4DAF-39E8AD4AC7CE}"/>
              </a:ext>
            </a:extLst>
          </p:cNvPr>
          <p:cNvCxnSpPr>
            <a:cxnSpLocks/>
          </p:cNvCxnSpPr>
          <p:nvPr/>
        </p:nvCxnSpPr>
        <p:spPr>
          <a:xfrm>
            <a:off x="5738449" y="1247995"/>
            <a:ext cx="11112" cy="4714394"/>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60864C2-6F61-BBB8-C307-39C7CE6E061F}"/>
              </a:ext>
            </a:extLst>
          </p:cNvPr>
          <p:cNvCxnSpPr>
            <a:cxnSpLocks/>
          </p:cNvCxnSpPr>
          <p:nvPr/>
        </p:nvCxnSpPr>
        <p:spPr>
          <a:xfrm flipV="1">
            <a:off x="810452" y="3643997"/>
            <a:ext cx="10431815" cy="23951"/>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pic>
        <p:nvPicPr>
          <p:cNvPr id="11" name="Picture 2" descr="Figure 1 from Recurrent knowledge graph embedding for effective  recommendation | Semantic Scholar">
            <a:extLst>
              <a:ext uri="{FF2B5EF4-FFF2-40B4-BE49-F238E27FC236}">
                <a16:creationId xmlns:a16="http://schemas.microsoft.com/office/drawing/2014/main" id="{9F273C1F-3EF6-A6EB-1167-23698F6E2E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7299" y="1749254"/>
            <a:ext cx="3159776" cy="171475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KVQA">
            <a:extLst>
              <a:ext uri="{FF2B5EF4-FFF2-40B4-BE49-F238E27FC236}">
                <a16:creationId xmlns:a16="http://schemas.microsoft.com/office/drawing/2014/main" id="{E63379B6-B61D-C903-B34D-145D1E8DA6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26005" y="1749254"/>
            <a:ext cx="2945288" cy="17820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Question Generation From Knowledge Graphs – Dominic Seyler">
            <a:extLst>
              <a:ext uri="{FF2B5EF4-FFF2-40B4-BE49-F238E27FC236}">
                <a16:creationId xmlns:a16="http://schemas.microsoft.com/office/drawing/2014/main" id="{1C79FDE6-2600-3FDC-ECAC-72F043E62F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24218" y="4296726"/>
            <a:ext cx="2645384" cy="53037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Question Generation From Knowledge Graphs – Dominic Seyler">
            <a:extLst>
              <a:ext uri="{FF2B5EF4-FFF2-40B4-BE49-F238E27FC236}">
                <a16:creationId xmlns:a16="http://schemas.microsoft.com/office/drawing/2014/main" id="{0B6CA9A7-7E7B-7D57-5716-F5E47F3BE95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41622" y="4827104"/>
            <a:ext cx="3410576" cy="998592"/>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Pattern Recognition Solutions for Fake News Detection | SpringerLink">
            <a:extLst>
              <a:ext uri="{FF2B5EF4-FFF2-40B4-BE49-F238E27FC236}">
                <a16:creationId xmlns:a16="http://schemas.microsoft.com/office/drawing/2014/main" id="{7520D23A-1F52-18A1-70EF-3641E9D0CC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40897" y="4325313"/>
            <a:ext cx="2272580" cy="1500383"/>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2A883EB9-550F-184A-9573-E014FA242806}"/>
              </a:ext>
            </a:extLst>
          </p:cNvPr>
          <p:cNvSpPr/>
          <p:nvPr/>
        </p:nvSpPr>
        <p:spPr>
          <a:xfrm>
            <a:off x="7269943" y="1692737"/>
            <a:ext cx="3432877" cy="11266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dirty="0"/>
          </a:p>
        </p:txBody>
      </p:sp>
      <p:sp>
        <p:nvSpPr>
          <p:cNvPr id="17" name="TextBox 16">
            <a:extLst>
              <a:ext uri="{FF2B5EF4-FFF2-40B4-BE49-F238E27FC236}">
                <a16:creationId xmlns:a16="http://schemas.microsoft.com/office/drawing/2014/main" id="{B9AD5E92-6078-4842-93B4-EBCA738BF3BB}"/>
              </a:ext>
            </a:extLst>
          </p:cNvPr>
          <p:cNvSpPr txBox="1"/>
          <p:nvPr/>
        </p:nvSpPr>
        <p:spPr>
          <a:xfrm>
            <a:off x="810452" y="5962389"/>
            <a:ext cx="9385849" cy="738664"/>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Y. Fang, K. </a:t>
            </a:r>
            <a:r>
              <a:rPr lang="en-US" sz="1050" dirty="0" err="1">
                <a:solidFill>
                  <a:schemeClr val="bg1"/>
                </a:solidFill>
              </a:rPr>
              <a:t>Kuan</a:t>
            </a:r>
            <a:r>
              <a:rPr lang="en-US" sz="1050" dirty="0">
                <a:solidFill>
                  <a:schemeClr val="bg1"/>
                </a:solidFill>
              </a:rPr>
              <a:t>, J. Lin, C. Tan, and V. Chandrasekhar. 2017. Object Detection Meets Knowledge Graphs(IJCAI 17).</a:t>
            </a:r>
          </a:p>
          <a:p>
            <a:pPr marL="171450" indent="-171450">
              <a:buFont typeface="Arial" panose="020B0604020202020204" pitchFamily="34" charset="0"/>
              <a:buChar char="•"/>
            </a:pPr>
            <a:r>
              <a:rPr lang="en-US" sz="1050" dirty="0">
                <a:solidFill>
                  <a:schemeClr val="bg1"/>
                </a:solidFill>
              </a:rPr>
              <a:t>[2] F. Zhang, J. Yuan, D. Lian, X. Xie, and W. Ma. 2016.  Collaborative Knowledge Base Embedding for Recommender Systems(KDD 16).</a:t>
            </a:r>
          </a:p>
          <a:p>
            <a:pPr marL="171450" indent="-171450">
              <a:buFont typeface="Arial" panose="020B0604020202020204" pitchFamily="34" charset="0"/>
              <a:buChar char="•"/>
            </a:pPr>
            <a:r>
              <a:rPr lang="en-US" sz="1050" dirty="0">
                <a:solidFill>
                  <a:schemeClr val="bg1"/>
                </a:solidFill>
              </a:rPr>
              <a:t>[3] S. Hu, L. Zou, J. X. Yu, H. Wang, and D. Zhao. 2018. Answering Natural Language Questions by Subgraph Matching over Knowledge Graphs (TKDE 18).</a:t>
            </a:r>
          </a:p>
          <a:p>
            <a:pPr marL="171450" indent="-171450">
              <a:buFont typeface="Arial" panose="020B0604020202020204" pitchFamily="34" charset="0"/>
              <a:buChar char="•"/>
            </a:pPr>
            <a:r>
              <a:rPr lang="en-US" sz="1050" dirty="0">
                <a:solidFill>
                  <a:schemeClr val="bg1"/>
                </a:solidFill>
              </a:rPr>
              <a:t>[4] P. </a:t>
            </a:r>
            <a:r>
              <a:rPr lang="en-US" sz="1050" dirty="0" err="1">
                <a:solidFill>
                  <a:schemeClr val="bg1"/>
                </a:solidFill>
              </a:rPr>
              <a:t>Shiralkar</a:t>
            </a:r>
            <a:r>
              <a:rPr lang="en-US" sz="1050" dirty="0">
                <a:solidFill>
                  <a:schemeClr val="bg1"/>
                </a:solidFill>
              </a:rPr>
              <a:t>, A. F </a:t>
            </a:r>
            <a:r>
              <a:rPr lang="en-US" sz="1050" dirty="0" err="1">
                <a:solidFill>
                  <a:schemeClr val="bg1"/>
                </a:solidFill>
              </a:rPr>
              <a:t>Flammini</a:t>
            </a:r>
            <a:r>
              <a:rPr lang="en-US" sz="1050" dirty="0">
                <a:solidFill>
                  <a:schemeClr val="bg1"/>
                </a:solidFill>
              </a:rPr>
              <a:t>, F. </a:t>
            </a:r>
            <a:r>
              <a:rPr lang="en-US" sz="1050" dirty="0" err="1">
                <a:solidFill>
                  <a:schemeClr val="bg1"/>
                </a:solidFill>
              </a:rPr>
              <a:t>Menczer</a:t>
            </a:r>
            <a:r>
              <a:rPr lang="en-US" sz="1050" dirty="0">
                <a:solidFill>
                  <a:schemeClr val="bg1"/>
                </a:solidFill>
              </a:rPr>
              <a:t>, and G. Luca. 2017. Finding Streams in Knowledge Graphs to Support Fact Checking (ICDM 17).</a:t>
            </a:r>
          </a:p>
        </p:txBody>
      </p:sp>
      <p:sp>
        <p:nvSpPr>
          <p:cNvPr id="18" name="TextBox 17">
            <a:extLst>
              <a:ext uri="{FF2B5EF4-FFF2-40B4-BE49-F238E27FC236}">
                <a16:creationId xmlns:a16="http://schemas.microsoft.com/office/drawing/2014/main" id="{424C84DD-27DA-7C6F-69D5-5D7B6CE72403}"/>
              </a:ext>
            </a:extLst>
          </p:cNvPr>
          <p:cNvSpPr txBox="1"/>
          <p:nvPr/>
        </p:nvSpPr>
        <p:spPr>
          <a:xfrm>
            <a:off x="10827367" y="5266365"/>
            <a:ext cx="1460270" cy="696024"/>
          </a:xfrm>
          <a:prstGeom prst="rect">
            <a:avLst/>
          </a:prstGeom>
          <a:noFill/>
        </p:spPr>
        <p:txBody>
          <a:bodyPr wrap="square">
            <a:spAutoFit/>
          </a:bodyPr>
          <a:lstStyle/>
          <a:p>
            <a:pPr lvl="1" fontAlgn="base">
              <a:lnSpc>
                <a:spcPct val="120000"/>
              </a:lnSpc>
              <a:spcBef>
                <a:spcPct val="20000"/>
              </a:spcBef>
              <a:spcAft>
                <a:spcPct val="0"/>
              </a:spcAft>
              <a:buSzPct val="90000"/>
            </a:pPr>
            <a:r>
              <a:rPr lang="en-US" sz="3600" kern="0" dirty="0">
                <a:solidFill>
                  <a:schemeClr val="tx1">
                    <a:lumMod val="95000"/>
                    <a:lumOff val="5000"/>
                  </a:schemeClr>
                </a:solidFill>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6962068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r>
              <a:rPr lang="en-US" altLang="zh-CN" sz="4000" b="1" kern="0" dirty="0" err="1">
                <a:solidFill>
                  <a:srgbClr val="11284B"/>
                </a:solidFill>
                <a:latin typeface="Arial"/>
                <a:cs typeface="Arial"/>
              </a:rPr>
              <a:t>EmbedKGQA</a:t>
            </a:r>
            <a:r>
              <a:rPr lang="en-US" altLang="zh-CN" sz="4000" b="1" kern="0" dirty="0">
                <a:solidFill>
                  <a:srgbClr val="11284B"/>
                </a:solidFill>
                <a:latin typeface="Arial"/>
                <a:cs typeface="Arial"/>
              </a:rPr>
              <a:t>: Overview</a:t>
            </a:r>
            <a:endParaRPr lang="en-US" sz="4000" b="1" kern="0" dirty="0">
              <a:solidFill>
                <a:srgbClr val="11284B"/>
              </a:solidFill>
              <a:latin typeface="Arial"/>
              <a:cs typeface="Arial"/>
            </a:endParaRPr>
          </a:p>
        </p:txBody>
      </p:sp>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508000" y="1600203"/>
            <a:ext cx="11293230"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Key ideas </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Embeds question &amp; the entities of the KG in a vector space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Performs QA using these embeddings</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Benefits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Deal with KG sparsity &amp; incompleteness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Bypass the neighborhood limits</a:t>
            </a:r>
          </a:p>
          <a:p>
            <a:pPr lvl="1"/>
            <a:endParaRPr lang="en-US" dirty="0"/>
          </a:p>
          <a:p>
            <a:endParaRPr lang="en-US" dirty="0"/>
          </a:p>
        </p:txBody>
      </p:sp>
      <p:sp>
        <p:nvSpPr>
          <p:cNvPr id="5" name="Slide Number Placeholder 3">
            <a:extLst>
              <a:ext uri="{FF2B5EF4-FFF2-40B4-BE49-F238E27FC236}">
                <a16:creationId xmlns:a16="http://schemas.microsoft.com/office/drawing/2014/main" id="{53E18A98-E1AB-FAE7-3AD3-1990555AA64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40</a:t>
            </a:fld>
            <a:endParaRPr lang="en-US" dirty="0"/>
          </a:p>
        </p:txBody>
      </p:sp>
      <p:sp>
        <p:nvSpPr>
          <p:cNvPr id="16" name="TextBox 15">
            <a:extLst>
              <a:ext uri="{FF2B5EF4-FFF2-40B4-BE49-F238E27FC236}">
                <a16:creationId xmlns:a16="http://schemas.microsoft.com/office/drawing/2014/main" id="{5FE4732B-EDCE-B7C5-2455-0CB97EE17BBC}"/>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Saxena, A. Tripathi, P. Talukdar. 2020. Improving Multi-hop Question Answering over Knowledge Graphs using Knowledge Base Embeddings (ACL 20)</a:t>
            </a:r>
          </a:p>
        </p:txBody>
      </p:sp>
      <p:pic>
        <p:nvPicPr>
          <p:cNvPr id="7" name="Picture 6">
            <a:extLst>
              <a:ext uri="{FF2B5EF4-FFF2-40B4-BE49-F238E27FC236}">
                <a16:creationId xmlns:a16="http://schemas.microsoft.com/office/drawing/2014/main" id="{5C06F746-96AD-A95A-4525-6652AA2A6BDD}"/>
              </a:ext>
            </a:extLst>
          </p:cNvPr>
          <p:cNvPicPr>
            <a:picLocks noChangeAspect="1"/>
          </p:cNvPicPr>
          <p:nvPr/>
        </p:nvPicPr>
        <p:blipFill>
          <a:blip r:embed="rId3"/>
          <a:stretch>
            <a:fillRect/>
          </a:stretch>
        </p:blipFill>
        <p:spPr>
          <a:xfrm>
            <a:off x="2091151" y="2146897"/>
            <a:ext cx="7420172" cy="1282103"/>
          </a:xfrm>
          <a:prstGeom prst="rect">
            <a:avLst/>
          </a:prstGeom>
        </p:spPr>
      </p:pic>
    </p:spTree>
    <p:extLst>
      <p:ext uri="{BB962C8B-B14F-4D97-AF65-F5344CB8AC3E}">
        <p14:creationId xmlns:p14="http://schemas.microsoft.com/office/powerpoint/2010/main" val="16030848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C85B1CA1-1FF8-0E6D-AC5B-DB892A3C4E39}"/>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07767" y="1171932"/>
            <a:ext cx="8511816" cy="402096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r>
              <a:rPr lang="en-US" altLang="zh-CN" sz="4000" b="1" kern="0" dirty="0" err="1">
                <a:solidFill>
                  <a:srgbClr val="11284B"/>
                </a:solidFill>
                <a:latin typeface="Arial"/>
                <a:cs typeface="Arial"/>
              </a:rPr>
              <a:t>EmbedKGQA</a:t>
            </a:r>
            <a:r>
              <a:rPr lang="en-US" altLang="zh-CN" sz="4000" b="1" kern="0" dirty="0">
                <a:solidFill>
                  <a:srgbClr val="11284B"/>
                </a:solidFill>
                <a:latin typeface="Arial"/>
                <a:cs typeface="Arial"/>
              </a:rPr>
              <a:t>: Details</a:t>
            </a:r>
            <a:endParaRPr lang="en-US" sz="4000" b="1" kern="0" dirty="0">
              <a:solidFill>
                <a:srgbClr val="11284B"/>
              </a:solidFill>
              <a:latin typeface="Arial"/>
              <a:cs typeface="Arial"/>
            </a:endParaRPr>
          </a:p>
        </p:txBody>
      </p:sp>
      <p:sp>
        <p:nvSpPr>
          <p:cNvPr id="5" name="Slide Number Placeholder 3">
            <a:extLst>
              <a:ext uri="{FF2B5EF4-FFF2-40B4-BE49-F238E27FC236}">
                <a16:creationId xmlns:a16="http://schemas.microsoft.com/office/drawing/2014/main" id="{53E18A98-E1AB-FAE7-3AD3-1990555AA64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41</a:t>
            </a:fld>
            <a:endParaRPr lang="en-US" dirty="0"/>
          </a:p>
        </p:txBody>
      </p:sp>
      <p:sp>
        <p:nvSpPr>
          <p:cNvPr id="16" name="TextBox 15">
            <a:extLst>
              <a:ext uri="{FF2B5EF4-FFF2-40B4-BE49-F238E27FC236}">
                <a16:creationId xmlns:a16="http://schemas.microsoft.com/office/drawing/2014/main" id="{5FE4732B-EDCE-B7C5-2455-0CB97EE17BBC}"/>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Saxena, A. Tripathi, P. Talukdar. 2020. Improving Multi-hop Question Answering over Knowledge Graphs using Knowledge Base Embeddings (ACL 20)</a:t>
            </a:r>
          </a:p>
        </p:txBody>
      </p:sp>
      <p:sp>
        <p:nvSpPr>
          <p:cNvPr id="3" name="Oval 2">
            <a:extLst>
              <a:ext uri="{FF2B5EF4-FFF2-40B4-BE49-F238E27FC236}">
                <a16:creationId xmlns:a16="http://schemas.microsoft.com/office/drawing/2014/main" id="{2D98251A-F899-7551-58A3-02F258C96A7F}"/>
              </a:ext>
            </a:extLst>
          </p:cNvPr>
          <p:cNvSpPr/>
          <p:nvPr/>
        </p:nvSpPr>
        <p:spPr>
          <a:xfrm>
            <a:off x="2870519" y="1171932"/>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endParaRPr lang="en-US" dirty="0">
              <a:solidFill>
                <a:schemeClr val="bg1"/>
              </a:solidFill>
            </a:endParaRPr>
          </a:p>
        </p:txBody>
      </p:sp>
      <p:sp>
        <p:nvSpPr>
          <p:cNvPr id="4" name="Oval 3">
            <a:extLst>
              <a:ext uri="{FF2B5EF4-FFF2-40B4-BE49-F238E27FC236}">
                <a16:creationId xmlns:a16="http://schemas.microsoft.com/office/drawing/2014/main" id="{0A104256-B0FD-AAE5-4B9B-41EF616FEC27}"/>
              </a:ext>
            </a:extLst>
          </p:cNvPr>
          <p:cNvSpPr/>
          <p:nvPr/>
        </p:nvSpPr>
        <p:spPr>
          <a:xfrm>
            <a:off x="4191962" y="3079093"/>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endParaRPr lang="en-US" dirty="0">
              <a:solidFill>
                <a:schemeClr val="bg1"/>
              </a:solidFill>
            </a:endParaRPr>
          </a:p>
        </p:txBody>
      </p:sp>
      <p:sp>
        <p:nvSpPr>
          <p:cNvPr id="6" name="Oval 5">
            <a:extLst>
              <a:ext uri="{FF2B5EF4-FFF2-40B4-BE49-F238E27FC236}">
                <a16:creationId xmlns:a16="http://schemas.microsoft.com/office/drawing/2014/main" id="{5A2A3C79-2EEA-B13F-E97F-F8D6D2E70757}"/>
              </a:ext>
            </a:extLst>
          </p:cNvPr>
          <p:cNvSpPr/>
          <p:nvPr/>
        </p:nvSpPr>
        <p:spPr>
          <a:xfrm>
            <a:off x="5104755" y="2146135"/>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endParaRPr lang="en-US" dirty="0">
              <a:solidFill>
                <a:schemeClr val="bg1"/>
              </a:solidFill>
            </a:endParaRPr>
          </a:p>
        </p:txBody>
      </p:sp>
      <p:sp>
        <p:nvSpPr>
          <p:cNvPr id="7" name="Oval 6">
            <a:extLst>
              <a:ext uri="{FF2B5EF4-FFF2-40B4-BE49-F238E27FC236}">
                <a16:creationId xmlns:a16="http://schemas.microsoft.com/office/drawing/2014/main" id="{67A17DBB-3CB7-18B2-80DD-1D5E32ECE3CB}"/>
              </a:ext>
            </a:extLst>
          </p:cNvPr>
          <p:cNvSpPr/>
          <p:nvPr/>
        </p:nvSpPr>
        <p:spPr>
          <a:xfrm>
            <a:off x="7872710" y="2146135"/>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endParaRPr lang="en-US" dirty="0">
              <a:solidFill>
                <a:schemeClr val="bg1"/>
              </a:solidFill>
            </a:endParaRPr>
          </a:p>
        </p:txBody>
      </p:sp>
      <p:sp>
        <p:nvSpPr>
          <p:cNvPr id="12" name="Rounded Rectangle 11">
            <a:extLst>
              <a:ext uri="{FF2B5EF4-FFF2-40B4-BE49-F238E27FC236}">
                <a16:creationId xmlns:a16="http://schemas.microsoft.com/office/drawing/2014/main" id="{4E1E8290-A871-502E-3CDE-F09081584D98}"/>
              </a:ext>
            </a:extLst>
          </p:cNvPr>
          <p:cNvSpPr/>
          <p:nvPr/>
        </p:nvSpPr>
        <p:spPr>
          <a:xfrm>
            <a:off x="5104755" y="3636432"/>
            <a:ext cx="7007234" cy="2287105"/>
          </a:xfrm>
          <a:prstGeom prst="roundRect">
            <a:avLst/>
          </a:prstGeom>
          <a:solidFill>
            <a:schemeClr val="bg1">
              <a:lumMod val="85000"/>
            </a:schemeClr>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228EAAC-AD34-D1BB-5349-60A0911201D9}"/>
                  </a:ext>
                </a:extLst>
              </p:cNvPr>
              <p:cNvSpPr txBox="1"/>
              <p:nvPr/>
            </p:nvSpPr>
            <p:spPr>
              <a:xfrm>
                <a:off x="5493706" y="3926896"/>
                <a:ext cx="6444778" cy="1998239"/>
              </a:xfrm>
              <a:prstGeom prst="rect">
                <a:avLst/>
              </a:prstGeom>
              <a:noFill/>
            </p:spPr>
            <p:txBody>
              <a:bodyPr wrap="none" rtlCol="0">
                <a:spAutoFit/>
              </a:bodyPr>
              <a:lstStyle/>
              <a:p>
                <a:pPr marL="285750" indent="-285750">
                  <a:buFont typeface="Arial" panose="020B0604020202020204" pitchFamily="34" charset="0"/>
                  <a:buChar char="•"/>
                </a:pPr>
                <a:r>
                  <a:rPr lang="en-US" dirty="0"/>
                  <a:t>Find question embedding </a:t>
                </a:r>
                <a:r>
                  <a:rPr lang="en-US" i="1" dirty="0"/>
                  <a:t>e</a:t>
                </a:r>
                <a:r>
                  <a:rPr lang="en-US" i="1" baseline="-25000" dirty="0"/>
                  <a:t>q</a:t>
                </a:r>
                <a:r>
                  <a:rPr lang="en-US" dirty="0"/>
                  <a:t> by FFNN</a:t>
                </a:r>
              </a:p>
              <a:p>
                <a:pPr marL="285750" indent="-285750">
                  <a:buFont typeface="Arial" panose="020B0604020202020204" pitchFamily="34" charset="0"/>
                  <a:buChar char="•"/>
                </a:pPr>
                <a:endParaRPr lang="en-US" sz="1050" dirty="0"/>
              </a:p>
              <a:p>
                <a:pPr marL="285750" indent="-285750">
                  <a:buFont typeface="Arial" panose="020B0604020202020204" pitchFamily="34" charset="0"/>
                  <a:buChar char="•"/>
                </a:pPr>
                <a:r>
                  <a:rPr lang="en-US" dirty="0"/>
                  <a:t>Find entity embeddings by KG Embedding (</a:t>
                </a:r>
                <a:r>
                  <a:rPr lang="en-US" dirty="0" err="1"/>
                  <a:t>ComplEx</a:t>
                </a:r>
                <a:r>
                  <a:rPr lang="en-US" dirty="0"/>
                  <a:t>, See Part 1)</a:t>
                </a:r>
              </a:p>
              <a:p>
                <a:pPr marL="742950" lvl="1" indent="-285750">
                  <a:buFont typeface="Arial" panose="020B0604020202020204" pitchFamily="34" charset="0"/>
                  <a:buChar char="•"/>
                </a:pPr>
                <a:r>
                  <a:rPr lang="en-US" dirty="0"/>
                  <a:t>topic entity </a:t>
                </a:r>
                <a:r>
                  <a:rPr lang="en-US" i="1" dirty="0"/>
                  <a:t>e</a:t>
                </a:r>
                <a:r>
                  <a:rPr lang="en-US" i="1" baseline="-25000" dirty="0"/>
                  <a:t>h</a:t>
                </a:r>
                <a:r>
                  <a:rPr lang="en-US" dirty="0"/>
                  <a:t> and answer entity </a:t>
                </a:r>
                <a:r>
                  <a:rPr lang="en-US" i="1" dirty="0" err="1"/>
                  <a:t>e</a:t>
                </a:r>
                <a:r>
                  <a:rPr lang="en-US" i="1" baseline="-25000" dirty="0" err="1"/>
                  <a:t>a</a:t>
                </a:r>
                <a:endParaRPr lang="en-US" dirty="0"/>
              </a:p>
              <a:p>
                <a:pPr marL="285750" indent="-285750">
                  <a:buFont typeface="Arial" panose="020B0604020202020204" pitchFamily="34" charset="0"/>
                  <a:buChar char="•"/>
                </a:pPr>
                <a:r>
                  <a:rPr lang="en-US" dirty="0"/>
                  <a:t>Score question </a:t>
                </a:r>
                <a:r>
                  <a:rPr lang="en-US" i="1" dirty="0"/>
                  <a:t>e</a:t>
                </a:r>
                <a:r>
                  <a:rPr lang="en-US" i="1" baseline="-25000" dirty="0"/>
                  <a:t>q</a:t>
                </a:r>
                <a:r>
                  <a:rPr lang="en-US" dirty="0"/>
                  <a:t>, topic entity </a:t>
                </a:r>
                <a:r>
                  <a:rPr lang="en-US" i="1" dirty="0"/>
                  <a:t>e</a:t>
                </a:r>
                <a:r>
                  <a:rPr lang="en-US" i="1" baseline="-25000" dirty="0"/>
                  <a:t>h</a:t>
                </a:r>
                <a:r>
                  <a:rPr lang="en-US" dirty="0"/>
                  <a:t> and answer </a:t>
                </a:r>
                <a:r>
                  <a:rPr lang="en-US" i="1" dirty="0" err="1"/>
                  <a:t>e</a:t>
                </a:r>
                <a:r>
                  <a:rPr lang="en-US" i="1" baseline="-25000" dirty="0" err="1"/>
                  <a:t>a</a:t>
                </a:r>
                <a:r>
                  <a:rPr lang="en-US" i="1" baseline="-25000" dirty="0"/>
                  <a:t> </a:t>
                </a:r>
                <a:r>
                  <a:rPr lang="en-US" dirty="0"/>
                  <a:t>(</a:t>
                </a:r>
                <a:r>
                  <a:rPr lang="en-US" dirty="0" err="1"/>
                  <a:t>ComplEx</a:t>
                </a:r>
                <a:r>
                  <a:rPr lang="en-US" dirty="0"/>
                  <a:t>)</a:t>
                </a:r>
              </a:p>
              <a:p>
                <a:pPr marL="742950" lvl="1" indent="-285750">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oMath>
                </a14:m>
                <a:endParaRPr lang="en-US" dirty="0"/>
              </a:p>
              <a:p>
                <a:pPr marL="285750" indent="-285750">
                  <a:buFont typeface="Arial" panose="020B0604020202020204" pitchFamily="34" charset="0"/>
                  <a:buChar char="•"/>
                </a:pPr>
                <a:r>
                  <a:rPr lang="en-US" dirty="0"/>
                  <a:t>Select answer </a:t>
                </a:r>
                <a14:m>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𝑎</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𝑎𝑟𝑔𝑚𝑎𝑥</m:t>
                        </m:r>
                      </m:e>
                      <m:sub>
                        <m:r>
                          <a:rPr lang="en-US" b="0" i="1" smtClean="0">
                            <a:latin typeface="Cambria Math" panose="02040503050406030204" pitchFamily="18" charset="0"/>
                            <a:ea typeface="Cambria Math" panose="02040503050406030204" pitchFamily="18" charset="0"/>
                          </a:rPr>
                          <m:t>𝑎</m:t>
                        </m:r>
                      </m:sub>
                    </m:sSub>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oMath>
                </a14:m>
                <a:endParaRPr lang="en-US" dirty="0"/>
              </a:p>
            </p:txBody>
          </p:sp>
        </mc:Choice>
        <mc:Fallback xmlns="">
          <p:sp>
            <p:nvSpPr>
              <p:cNvPr id="14" name="TextBox 13">
                <a:extLst>
                  <a:ext uri="{FF2B5EF4-FFF2-40B4-BE49-F238E27FC236}">
                    <a16:creationId xmlns:a16="http://schemas.microsoft.com/office/drawing/2014/main" id="{C228EAAC-AD34-D1BB-5349-60A0911201D9}"/>
                  </a:ext>
                </a:extLst>
              </p:cNvPr>
              <p:cNvSpPr txBox="1">
                <a:spLocks noRot="1" noChangeAspect="1" noMove="1" noResize="1" noEditPoints="1" noAdjustHandles="1" noChangeArrowheads="1" noChangeShapeType="1" noTextEdit="1"/>
              </p:cNvSpPr>
              <p:nvPr/>
            </p:nvSpPr>
            <p:spPr>
              <a:xfrm>
                <a:off x="5493706" y="3926896"/>
                <a:ext cx="6444778" cy="1998239"/>
              </a:xfrm>
              <a:prstGeom prst="rect">
                <a:avLst/>
              </a:prstGeom>
              <a:blipFill>
                <a:blip r:embed="rId4"/>
                <a:stretch>
                  <a:fillRect l="-591" t="-1266" b="-1266"/>
                </a:stretch>
              </a:blipFill>
            </p:spPr>
            <p:txBody>
              <a:bodyPr/>
              <a:lstStyle/>
              <a:p>
                <a:r>
                  <a:rPr lang="en-US">
                    <a:noFill/>
                  </a:rPr>
                  <a:t> </a:t>
                </a:r>
              </a:p>
            </p:txBody>
          </p:sp>
        </mc:Fallback>
      </mc:AlternateContent>
      <p:sp>
        <p:nvSpPr>
          <p:cNvPr id="8" name="Oval 7">
            <a:extLst>
              <a:ext uri="{FF2B5EF4-FFF2-40B4-BE49-F238E27FC236}">
                <a16:creationId xmlns:a16="http://schemas.microsoft.com/office/drawing/2014/main" id="{533A3CE6-AAE6-46EA-3960-C7E10211949C}"/>
              </a:ext>
            </a:extLst>
          </p:cNvPr>
          <p:cNvSpPr/>
          <p:nvPr/>
        </p:nvSpPr>
        <p:spPr>
          <a:xfrm>
            <a:off x="5284160" y="3882335"/>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1</a:t>
            </a:r>
            <a:endParaRPr lang="en-US" dirty="0">
              <a:solidFill>
                <a:schemeClr val="bg1"/>
              </a:solidFill>
            </a:endParaRPr>
          </a:p>
        </p:txBody>
      </p:sp>
      <p:sp>
        <p:nvSpPr>
          <p:cNvPr id="9" name="Oval 8">
            <a:extLst>
              <a:ext uri="{FF2B5EF4-FFF2-40B4-BE49-F238E27FC236}">
                <a16:creationId xmlns:a16="http://schemas.microsoft.com/office/drawing/2014/main" id="{01EAA8A5-02A5-4D0C-1F16-EC5FADEFF08B}"/>
              </a:ext>
            </a:extLst>
          </p:cNvPr>
          <p:cNvSpPr/>
          <p:nvPr/>
        </p:nvSpPr>
        <p:spPr>
          <a:xfrm>
            <a:off x="5284160" y="4393085"/>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2</a:t>
            </a:r>
            <a:endParaRPr lang="en-US" dirty="0">
              <a:solidFill>
                <a:schemeClr val="bg1"/>
              </a:solidFill>
            </a:endParaRPr>
          </a:p>
        </p:txBody>
      </p:sp>
      <p:sp>
        <p:nvSpPr>
          <p:cNvPr id="10" name="Oval 9">
            <a:extLst>
              <a:ext uri="{FF2B5EF4-FFF2-40B4-BE49-F238E27FC236}">
                <a16:creationId xmlns:a16="http://schemas.microsoft.com/office/drawing/2014/main" id="{A4F37872-46F9-3FAE-1B8B-30501E08EDD7}"/>
              </a:ext>
            </a:extLst>
          </p:cNvPr>
          <p:cNvSpPr/>
          <p:nvPr/>
        </p:nvSpPr>
        <p:spPr>
          <a:xfrm>
            <a:off x="5284160" y="4926985"/>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3</a:t>
            </a:r>
            <a:endParaRPr lang="en-US" dirty="0">
              <a:solidFill>
                <a:schemeClr val="bg1"/>
              </a:solidFill>
            </a:endParaRPr>
          </a:p>
        </p:txBody>
      </p:sp>
      <p:sp>
        <p:nvSpPr>
          <p:cNvPr id="11" name="Oval 10">
            <a:extLst>
              <a:ext uri="{FF2B5EF4-FFF2-40B4-BE49-F238E27FC236}">
                <a16:creationId xmlns:a16="http://schemas.microsoft.com/office/drawing/2014/main" id="{218F6DC3-17D0-2E4A-4533-3435B0121C0C}"/>
              </a:ext>
            </a:extLst>
          </p:cNvPr>
          <p:cNvSpPr/>
          <p:nvPr/>
        </p:nvSpPr>
        <p:spPr>
          <a:xfrm>
            <a:off x="5284160" y="5420037"/>
            <a:ext cx="457200" cy="457200"/>
          </a:xfrm>
          <a:prstGeom prst="ellipse">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bg1"/>
                </a:solidFill>
              </a:rPr>
              <a:t>4</a:t>
            </a:r>
            <a:endParaRPr lang="en-US" dirty="0">
              <a:solidFill>
                <a:schemeClr val="bg1"/>
              </a:solidFill>
            </a:endParaRPr>
          </a:p>
        </p:txBody>
      </p:sp>
    </p:spTree>
    <p:extLst>
      <p:ext uri="{BB962C8B-B14F-4D97-AF65-F5344CB8AC3E}">
        <p14:creationId xmlns:p14="http://schemas.microsoft.com/office/powerpoint/2010/main" val="7745007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KG Completion vs. </a:t>
            </a:r>
            <a:r>
              <a:rPr lang="en-US" altLang="zh-CN" sz="4000" b="1" kern="0" dirty="0" err="1">
                <a:solidFill>
                  <a:srgbClr val="11284B"/>
                </a:solidFill>
                <a:latin typeface="Arial"/>
                <a:cs typeface="Arial"/>
              </a:rPr>
              <a:t>EmbedKGQA</a:t>
            </a:r>
            <a:endParaRPr lang="en-US" sz="4000" b="1" kern="0" dirty="0">
              <a:solidFill>
                <a:srgbClr val="11284B"/>
              </a:solidFill>
              <a:latin typeface="Arial"/>
              <a:cs typeface="Aria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183905" y="1264535"/>
                <a:ext cx="5406663"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KGC (predict missing tail entity)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Problem definition</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Given: the head </a:t>
                </a:r>
                <a:r>
                  <a:rPr lang="en-US" sz="1600" i="1" kern="0" dirty="0">
                    <a:solidFill>
                      <a:schemeClr val="tx1">
                        <a:lumMod val="95000"/>
                        <a:lumOff val="5000"/>
                      </a:schemeClr>
                    </a:solidFill>
                    <a:latin typeface="Arial" panose="020B0604020202020204" pitchFamily="34" charset="0"/>
                    <a:cs typeface="Arial" panose="020B0604020202020204" pitchFamily="34" charset="0"/>
                  </a:rPr>
                  <a:t>h, </a:t>
                </a:r>
                <a:r>
                  <a:rPr lang="en-US" sz="1600" kern="0" dirty="0">
                    <a:solidFill>
                      <a:schemeClr val="tx1">
                        <a:lumMod val="95000"/>
                        <a:lumOff val="5000"/>
                      </a:schemeClr>
                    </a:solidFill>
                    <a:latin typeface="Arial" panose="020B0604020202020204" pitchFamily="34" charset="0"/>
                    <a:cs typeface="Arial" panose="020B0604020202020204" pitchFamily="34" charset="0"/>
                  </a:rPr>
                  <a:t>the relation </a:t>
                </a:r>
                <a:r>
                  <a:rPr lang="en-US" sz="1600" i="1" kern="0" dirty="0">
                    <a:solidFill>
                      <a:schemeClr val="tx1">
                        <a:lumMod val="95000"/>
                        <a:lumOff val="5000"/>
                      </a:schemeClr>
                    </a:solidFill>
                    <a:latin typeface="Arial" panose="020B0604020202020204" pitchFamily="34" charset="0"/>
                    <a:cs typeface="Arial" panose="020B0604020202020204" pitchFamily="34" charset="0"/>
                  </a:rPr>
                  <a:t>r, </a:t>
                </a:r>
                <a:r>
                  <a:rPr lang="en-US" sz="1600" kern="0" dirty="0">
                    <a:solidFill>
                      <a:schemeClr val="tx1">
                        <a:lumMod val="95000"/>
                        <a:lumOff val="5000"/>
                      </a:schemeClr>
                    </a:solidFill>
                    <a:latin typeface="Arial" panose="020B0604020202020204" pitchFamily="34" charset="0"/>
                    <a:cs typeface="Arial" panose="020B0604020202020204" pitchFamily="34" charset="0"/>
                  </a:rPr>
                  <a:t>and KG</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Predict: missing tail entity</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How-to (see Part 1)</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Choose a score function </a:t>
                </a:r>
                <a14:m>
                  <m:oMath xmlns:m="http://schemas.openxmlformats.org/officeDocument/2006/math">
                    <m:r>
                      <a:rPr lang="en-US" sz="1600" b="0" i="1" smtClean="0">
                        <a:latin typeface="Cambria Math" panose="02040503050406030204" pitchFamily="18" charset="0"/>
                      </a:rPr>
                      <m:t>𝑓</m:t>
                    </m:r>
                    <m:r>
                      <a:rPr lang="en-US" sz="1600" b="0" i="1" baseline="-25000" smtClean="0">
                        <a:latin typeface="Cambria Math" panose="02040503050406030204" pitchFamily="18" charset="0"/>
                      </a:rPr>
                      <m:t>𝑟</m:t>
                    </m:r>
                  </m:oMath>
                </a14:m>
                <a:r>
                  <a:rPr lang="en-US" sz="16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1600" i="1">
                        <a:latin typeface="Cambria Math" panose="02040503050406030204" pitchFamily="18" charset="0"/>
                        <a:ea typeface="Cambria Math" panose="02040503050406030204" pitchFamily="18" charset="0"/>
                      </a:rPr>
                      <m:t>h</m:t>
                    </m:r>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𝑡</m:t>
                    </m:r>
                  </m:oMath>
                </a14:m>
                <a:r>
                  <a:rPr lang="en-US" sz="1600" kern="0" dirty="0">
                    <a:solidFill>
                      <a:schemeClr val="tx1">
                        <a:lumMod val="95000"/>
                        <a:lumOff val="5000"/>
                      </a:schemeClr>
                    </a:solidFill>
                    <a:latin typeface="Arial" panose="020B0604020202020204" pitchFamily="34" charset="0"/>
                    <a:cs typeface="Arial" panose="020B0604020202020204" pitchFamily="34" charset="0"/>
                  </a:rPr>
                  <a:t>)</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Find embeddings for all entities and relations</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Predict the tail entity</a:t>
                </a:r>
              </a:p>
              <a:p>
                <a:endParaRPr lang="en-US" dirty="0"/>
              </a:p>
              <a:p>
                <a:endParaRPr lang="en-US" dirty="0"/>
              </a:p>
            </p:txBody>
          </p:sp>
        </mc:Choice>
        <mc:Fallback xmlns="">
          <p:sp>
            <p:nvSpPr>
              <p:cNvPr id="3" name="Content Placeholder 2">
                <a:extLst>
                  <a:ext uri="{FF2B5EF4-FFF2-40B4-BE49-F238E27FC236}">
                    <a16:creationId xmlns:a16="http://schemas.microsoft.com/office/drawing/2014/main" id="{2176E6A8-A052-E00C-D23F-A884F9A05F64}"/>
                  </a:ext>
                </a:extLst>
              </p:cNvPr>
              <p:cNvSpPr>
                <a:spLocks noGrp="1" noRot="1" noChangeAspect="1" noMove="1" noResize="1" noEditPoints="1" noAdjustHandles="1" noChangeArrowheads="1" noChangeShapeType="1" noTextEdit="1"/>
              </p:cNvSpPr>
              <p:nvPr>
                <p:ph idx="1"/>
              </p:nvPr>
            </p:nvSpPr>
            <p:spPr>
              <a:xfrm>
                <a:off x="183905" y="1264535"/>
                <a:ext cx="5406663" cy="4525963"/>
              </a:xfrm>
              <a:blipFill>
                <a:blip r:embed="rId3"/>
                <a:stretch>
                  <a:fillRect l="-1874" t="-559"/>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53E18A98-E1AB-FAE7-3AD3-1990555AA64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42</a:t>
            </a:fld>
            <a:endParaRPr lang="en-US" dirty="0"/>
          </a:p>
        </p:txBody>
      </p:sp>
      <p:sp>
        <p:nvSpPr>
          <p:cNvPr id="16" name="TextBox 15">
            <a:extLst>
              <a:ext uri="{FF2B5EF4-FFF2-40B4-BE49-F238E27FC236}">
                <a16:creationId xmlns:a16="http://schemas.microsoft.com/office/drawing/2014/main" id="{5FE4732B-EDCE-B7C5-2455-0CB97EE17BBC}"/>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 Saxena, A. Tripathi, P. Talukdar. 2020. Improving Multi-hop Question Answering over Knowledge Graphs using Knowledge Base Embeddings (ACL 20)</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A01E28F-3986-9284-58E3-44321E79B24F}"/>
                  </a:ext>
                </a:extLst>
              </p:cNvPr>
              <p:cNvSpPr txBox="1"/>
              <p:nvPr/>
            </p:nvSpPr>
            <p:spPr>
              <a:xfrm>
                <a:off x="2964086" y="4309967"/>
                <a:ext cx="3049929"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𝑡</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𝑎𝑟𝑔𝑚𝑎𝑥</m:t>
                          </m:r>
                        </m:e>
                        <m:sub>
                          <m:r>
                            <a:rPr lang="en-US" b="0" i="1" smtClean="0">
                              <a:latin typeface="Cambria Math" panose="02040503050406030204" pitchFamily="18" charset="0"/>
                              <a:ea typeface="Cambria Math" panose="02040503050406030204" pitchFamily="18" charset="0"/>
                            </a:rPr>
                            <m:t>𝑡</m:t>
                          </m:r>
                        </m:sub>
                      </m:sSub>
                      <m:r>
                        <a:rPr lang="en-US" b="0" i="1" smtClean="0">
                          <a:latin typeface="Cambria Math" panose="02040503050406030204" pitchFamily="18" charset="0"/>
                          <a:ea typeface="Cambria Math" panose="02040503050406030204" pitchFamily="18" charset="0"/>
                        </a:rPr>
                        <m:t>𝑓</m:t>
                      </m:r>
                      <m:r>
                        <a:rPr lang="en-US" b="0" i="1" baseline="-25000" smtClean="0">
                          <a:latin typeface="Cambria Math" panose="02040503050406030204" pitchFamily="18" charset="0"/>
                          <a:ea typeface="Cambria Math" panose="02040503050406030204" pitchFamily="18" charset="0"/>
                        </a:rPr>
                        <m:t>𝑟</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𝑡</m:t>
                      </m:r>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8" name="TextBox 7">
                <a:extLst>
                  <a:ext uri="{FF2B5EF4-FFF2-40B4-BE49-F238E27FC236}">
                    <a16:creationId xmlns:a16="http://schemas.microsoft.com/office/drawing/2014/main" id="{6A01E28F-3986-9284-58E3-44321E79B24F}"/>
                  </a:ext>
                </a:extLst>
              </p:cNvPr>
              <p:cNvSpPr txBox="1">
                <a:spLocks noRot="1" noChangeAspect="1" noMove="1" noResize="1" noEditPoints="1" noAdjustHandles="1" noChangeArrowheads="1" noChangeShapeType="1" noTextEdit="1"/>
              </p:cNvSpPr>
              <p:nvPr/>
            </p:nvSpPr>
            <p:spPr>
              <a:xfrm>
                <a:off x="2964086" y="4309967"/>
                <a:ext cx="3049929" cy="369332"/>
              </a:xfrm>
              <a:prstGeom prst="rect">
                <a:avLst/>
              </a:prstGeom>
              <a:blipFill>
                <a:blip r:embed="rId4"/>
                <a:stretch>
                  <a:fillRect t="-6667"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Content Placeholder 2">
                <a:extLst>
                  <a:ext uri="{FF2B5EF4-FFF2-40B4-BE49-F238E27FC236}">
                    <a16:creationId xmlns:a16="http://schemas.microsoft.com/office/drawing/2014/main" id="{A7B77A0B-431D-513F-7763-CE5E936B853F}"/>
                  </a:ext>
                </a:extLst>
              </p:cNvPr>
              <p:cNvSpPr txBox="1">
                <a:spLocks/>
              </p:cNvSpPr>
              <p:nvPr/>
            </p:nvSpPr>
            <p:spPr>
              <a:xfrm>
                <a:off x="5683814" y="1266463"/>
                <a:ext cx="6508186"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err="1">
                    <a:solidFill>
                      <a:schemeClr val="tx1">
                        <a:lumMod val="95000"/>
                        <a:lumOff val="5000"/>
                      </a:schemeClr>
                    </a:solidFill>
                    <a:latin typeface="Arial" panose="020B0604020202020204" pitchFamily="34" charset="0"/>
                    <a:cs typeface="Arial" panose="020B0604020202020204" pitchFamily="34" charset="0"/>
                  </a:rPr>
                  <a:t>EmbedKGQA</a:t>
                </a:r>
                <a:r>
                  <a:rPr lang="en-US" sz="2400" kern="0" dirty="0">
                    <a:solidFill>
                      <a:schemeClr val="tx1">
                        <a:lumMod val="95000"/>
                        <a:lumOff val="5000"/>
                      </a:schemeClr>
                    </a:solidFill>
                    <a:latin typeface="Arial" panose="020B0604020202020204" pitchFamily="34" charset="0"/>
                    <a:cs typeface="Arial" panose="020B0604020202020204" pitchFamily="34" charset="0"/>
                  </a:rPr>
                  <a:t> (answer multi-hop question)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Problem definition</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Given: </a:t>
                </a:r>
                <a:r>
                  <a:rPr lang="en-US" sz="1600" kern="0">
                    <a:solidFill>
                      <a:schemeClr val="tx1">
                        <a:lumMod val="95000"/>
                        <a:lumOff val="5000"/>
                      </a:schemeClr>
                    </a:solidFill>
                    <a:latin typeface="Arial" panose="020B0604020202020204" pitchFamily="34" charset="0"/>
                    <a:cs typeface="Arial" panose="020B0604020202020204" pitchFamily="34" charset="0"/>
                  </a:rPr>
                  <a:t>the question, its </a:t>
                </a:r>
                <a:r>
                  <a:rPr lang="en-US" sz="1600" kern="0" dirty="0">
                    <a:solidFill>
                      <a:schemeClr val="tx1">
                        <a:lumMod val="95000"/>
                        <a:lumOff val="5000"/>
                      </a:schemeClr>
                    </a:solidFill>
                    <a:latin typeface="Arial" panose="020B0604020202020204" pitchFamily="34" charset="0"/>
                    <a:cs typeface="Arial" panose="020B0604020202020204" pitchFamily="34" charset="0"/>
                  </a:rPr>
                  <a:t>topic entity, and KG</a:t>
                </a:r>
                <a:endParaRPr lang="en-US" sz="1600" i="1" kern="0" dirty="0">
                  <a:solidFill>
                    <a:schemeClr val="tx1">
                      <a:lumMod val="95000"/>
                      <a:lumOff val="5000"/>
                    </a:schemeClr>
                  </a:solidFill>
                  <a:latin typeface="Arial" panose="020B0604020202020204" pitchFamily="34" charset="0"/>
                  <a:cs typeface="Arial" panose="020B0604020202020204" pitchFamily="34" charset="0"/>
                </a:endParaRP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Predict: missing answer entity</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chemeClr val="tx1">
                        <a:lumMod val="95000"/>
                        <a:lumOff val="5000"/>
                      </a:schemeClr>
                    </a:solidFill>
                    <a:latin typeface="Arial" panose="020B0604020202020204" pitchFamily="34" charset="0"/>
                    <a:cs typeface="Arial" panose="020B0604020202020204" pitchFamily="34" charset="0"/>
                  </a:rPr>
                  <a:t>How-to</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Find question embedding </a:t>
                </a:r>
                <a14:m>
                  <m:oMath xmlns:m="http://schemas.openxmlformats.org/officeDocument/2006/math">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𝑞</m:t>
                        </m:r>
                      </m:sub>
                    </m:sSub>
                    <m:r>
                      <a:rPr lang="en-US" sz="1600" i="1">
                        <a:latin typeface="Cambria Math" panose="02040503050406030204" pitchFamily="18" charset="0"/>
                        <a:ea typeface="Cambria Math" panose="02040503050406030204" pitchFamily="18" charset="0"/>
                      </a:rPr>
                      <m:t> </m:t>
                    </m:r>
                  </m:oMath>
                </a14:m>
                <a:r>
                  <a:rPr lang="en-US" sz="1600" kern="0" dirty="0">
                    <a:solidFill>
                      <a:schemeClr val="tx1">
                        <a:lumMod val="95000"/>
                        <a:lumOff val="5000"/>
                      </a:schemeClr>
                    </a:solidFill>
                    <a:latin typeface="Arial" panose="020B0604020202020204" pitchFamily="34" charset="0"/>
                    <a:cs typeface="Arial" panose="020B0604020202020204" pitchFamily="34" charset="0"/>
                  </a:rPr>
                  <a:t>by FFNN</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Choose a score function </a:t>
                </a:r>
                <a14:m>
                  <m:oMath xmlns:m="http://schemas.openxmlformats.org/officeDocument/2006/math">
                    <m:r>
                      <a:rPr lang="en-US" sz="1600" i="1">
                        <a:latin typeface="Cambria Math" panose="02040503050406030204" pitchFamily="18" charset="0"/>
                        <a:ea typeface="Cambria Math" panose="02040503050406030204" pitchFamily="18" charset="0"/>
                      </a:rPr>
                      <m:t>𝜙</m:t>
                    </m:r>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𝑞</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h</m:t>
                        </m:r>
                      </m:sub>
                    </m:sSub>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𝑒</m:t>
                        </m:r>
                      </m:e>
                      <m:sub>
                        <m:r>
                          <a:rPr lang="en-US" sz="1600" i="1">
                            <a:latin typeface="Cambria Math" panose="02040503050406030204" pitchFamily="18" charset="0"/>
                            <a:ea typeface="Cambria Math" panose="02040503050406030204" pitchFamily="18" charset="0"/>
                          </a:rPr>
                          <m:t>𝑎</m:t>
                        </m:r>
                      </m:sub>
                    </m:sSub>
                    <m:r>
                      <a:rPr lang="en-US" sz="1600" i="1">
                        <a:latin typeface="Cambria Math" panose="02040503050406030204" pitchFamily="18" charset="0"/>
                        <a:ea typeface="Cambria Math" panose="02040503050406030204" pitchFamily="18" charset="0"/>
                      </a:rPr>
                      <m:t>)</m:t>
                    </m:r>
                  </m:oMath>
                </a14:m>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Find embeddings for all entities</a:t>
                </a:r>
              </a:p>
              <a:p>
                <a:pPr marL="1200150" lvl="2" indent="-285750" fontAlgn="base">
                  <a:lnSpc>
                    <a:spcPct val="12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Predict the answer entity</a:t>
                </a:r>
              </a:p>
              <a:p>
                <a:endParaRPr lang="en-US" dirty="0"/>
              </a:p>
              <a:p>
                <a:endParaRPr lang="en-US" dirty="0"/>
              </a:p>
            </p:txBody>
          </p:sp>
        </mc:Choice>
        <mc:Fallback xmlns="">
          <p:sp>
            <p:nvSpPr>
              <p:cNvPr id="9" name="Content Placeholder 2">
                <a:extLst>
                  <a:ext uri="{FF2B5EF4-FFF2-40B4-BE49-F238E27FC236}">
                    <a16:creationId xmlns:a16="http://schemas.microsoft.com/office/drawing/2014/main" id="{A7B77A0B-431D-513F-7763-CE5E936B853F}"/>
                  </a:ext>
                </a:extLst>
              </p:cNvPr>
              <p:cNvSpPr txBox="1">
                <a:spLocks noRot="1" noChangeAspect="1" noMove="1" noResize="1" noEditPoints="1" noAdjustHandles="1" noChangeArrowheads="1" noChangeShapeType="1" noTextEdit="1"/>
              </p:cNvSpPr>
              <p:nvPr/>
            </p:nvSpPr>
            <p:spPr>
              <a:xfrm>
                <a:off x="5683814" y="1266463"/>
                <a:ext cx="6508186" cy="4525963"/>
              </a:xfrm>
              <a:prstGeom prst="rect">
                <a:avLst/>
              </a:prstGeom>
              <a:blipFill>
                <a:blip r:embed="rId5"/>
                <a:stretch>
                  <a:fillRect l="-1362" t="-55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79E7284-AA93-76D1-2B45-CC1F4C63BEB4}"/>
                  </a:ext>
                </a:extLst>
              </p:cNvPr>
              <p:cNvSpPr txBox="1"/>
              <p:nvPr/>
            </p:nvSpPr>
            <p:spPr>
              <a:xfrm>
                <a:off x="8956876" y="4372234"/>
                <a:ext cx="3235124" cy="39074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acc>
                        <m:accPr>
                          <m:chr m:val="̂"/>
                          <m:ctrlPr>
                            <a:rPr lang="en-US"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𝑎</m:t>
                          </m:r>
                        </m:e>
                      </m:acc>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𝑎𝑟𝑔𝑚𝑎𝑥</m:t>
                          </m:r>
                        </m:e>
                        <m:sub>
                          <m:r>
                            <a:rPr lang="en-US" b="0" i="1" smtClean="0">
                              <a:latin typeface="Cambria Math" panose="02040503050406030204" pitchFamily="18" charset="0"/>
                              <a:ea typeface="Cambria Math" panose="02040503050406030204" pitchFamily="18" charset="0"/>
                            </a:rPr>
                            <m:t>𝑎</m:t>
                          </m:r>
                        </m:sub>
                      </m:sSub>
                      <m:r>
                        <a:rPr lang="en-US" i="1" smtClean="0">
                          <a:latin typeface="Cambria Math" panose="02040503050406030204" pitchFamily="18" charset="0"/>
                          <a:ea typeface="Cambria Math" panose="02040503050406030204" pitchFamily="18" charset="0"/>
                        </a:rPr>
                        <m:t>𝜙</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𝑞</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𝑒</m:t>
                          </m:r>
                        </m:e>
                        <m:sub>
                          <m:r>
                            <a:rPr lang="en-US" b="0" i="1" smtClean="0">
                              <a:latin typeface="Cambria Math" panose="02040503050406030204" pitchFamily="18" charset="0"/>
                              <a:ea typeface="Cambria Math" panose="02040503050406030204" pitchFamily="18" charset="0"/>
                            </a:rPr>
                            <m:t>𝑎</m:t>
                          </m:r>
                        </m:sub>
                      </m:sSub>
                      <m:r>
                        <a:rPr lang="en-US" b="0" i="1" smtClean="0">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979E7284-AA93-76D1-2B45-CC1F4C63BEB4}"/>
                  </a:ext>
                </a:extLst>
              </p:cNvPr>
              <p:cNvSpPr txBox="1">
                <a:spLocks noRot="1" noChangeAspect="1" noMove="1" noResize="1" noEditPoints="1" noAdjustHandles="1" noChangeArrowheads="1" noChangeShapeType="1" noTextEdit="1"/>
              </p:cNvSpPr>
              <p:nvPr/>
            </p:nvSpPr>
            <p:spPr>
              <a:xfrm>
                <a:off x="8956876" y="4372234"/>
                <a:ext cx="3235124" cy="390748"/>
              </a:xfrm>
              <a:prstGeom prst="rect">
                <a:avLst/>
              </a:prstGeom>
              <a:blipFill>
                <a:blip r:embed="rId6"/>
                <a:stretch>
                  <a:fillRect b="-9677"/>
                </a:stretch>
              </a:blipFill>
            </p:spPr>
            <p:txBody>
              <a:bodyPr/>
              <a:lstStyle/>
              <a:p>
                <a:r>
                  <a:rPr lang="en-US">
                    <a:noFill/>
                  </a:rPr>
                  <a:t> </a:t>
                </a:r>
              </a:p>
            </p:txBody>
          </p:sp>
        </mc:Fallback>
      </mc:AlternateContent>
      <p:sp>
        <p:nvSpPr>
          <p:cNvPr id="12" name="Rounded Rectangle 11">
            <a:extLst>
              <a:ext uri="{FF2B5EF4-FFF2-40B4-BE49-F238E27FC236}">
                <a16:creationId xmlns:a16="http://schemas.microsoft.com/office/drawing/2014/main" id="{62C7B480-F227-BEE9-8DFF-E849DC117817}"/>
              </a:ext>
            </a:extLst>
          </p:cNvPr>
          <p:cNvSpPr/>
          <p:nvPr/>
        </p:nvSpPr>
        <p:spPr>
          <a:xfrm>
            <a:off x="334380" y="4780537"/>
            <a:ext cx="11603989" cy="1143000"/>
          </a:xfrm>
          <a:prstGeom prst="roundRect">
            <a:avLst/>
          </a:prstGeom>
          <a:solidFill>
            <a:srgbClr val="FFFF00"/>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p:sp>
        <p:nvSpPr>
          <p:cNvPr id="13" name="TextBox 12">
            <a:extLst>
              <a:ext uri="{FF2B5EF4-FFF2-40B4-BE49-F238E27FC236}">
                <a16:creationId xmlns:a16="http://schemas.microsoft.com/office/drawing/2014/main" id="{34A049B5-CC7F-3BF8-7DF2-C7D0C9DB2351}"/>
              </a:ext>
            </a:extLst>
          </p:cNvPr>
          <p:cNvSpPr txBox="1"/>
          <p:nvPr/>
        </p:nvSpPr>
        <p:spPr>
          <a:xfrm>
            <a:off x="810452" y="4859234"/>
            <a:ext cx="10363991" cy="1015663"/>
          </a:xfrm>
          <a:prstGeom prst="rect">
            <a:avLst/>
          </a:prstGeom>
          <a:noFill/>
        </p:spPr>
        <p:txBody>
          <a:bodyPr wrap="none" rtlCol="0">
            <a:spAutoFit/>
          </a:bodyPr>
          <a:lstStyle/>
          <a:p>
            <a:r>
              <a:rPr lang="en-US" sz="2000" dirty="0" err="1">
                <a:solidFill>
                  <a:srgbClr val="FF0000"/>
                </a:solidFill>
              </a:rPr>
              <a:t>EmbedKGQA</a:t>
            </a:r>
            <a:r>
              <a:rPr lang="en-US" sz="2000" dirty="0">
                <a:solidFill>
                  <a:srgbClr val="FF0000"/>
                </a:solidFill>
              </a:rPr>
              <a:t> is essentially a KGC task to predict the missing tail entity, by</a:t>
            </a:r>
          </a:p>
          <a:p>
            <a:pPr marL="285750" indent="-285750">
              <a:buFont typeface="Arial" panose="020B0604020202020204" pitchFamily="34" charset="0"/>
              <a:buChar char="•"/>
            </a:pPr>
            <a:r>
              <a:rPr lang="en-US" sz="2000" dirty="0">
                <a:solidFill>
                  <a:srgbClr val="FF0000"/>
                </a:solidFill>
              </a:rPr>
              <a:t>Treating (1) the topic entity as the head entity, and (2) the question as a special type of relation</a:t>
            </a:r>
          </a:p>
          <a:p>
            <a:pPr marL="285750" indent="-285750">
              <a:buFont typeface="Arial" panose="020B0604020202020204" pitchFamily="34" charset="0"/>
              <a:buChar char="•"/>
            </a:pPr>
            <a:r>
              <a:rPr lang="en-US" sz="2000" dirty="0">
                <a:solidFill>
                  <a:srgbClr val="FF0000"/>
                </a:solidFill>
              </a:rPr>
              <a:t>Finding the question/relation embedding by FFNN (not via KG embedding) </a:t>
            </a:r>
          </a:p>
        </p:txBody>
      </p:sp>
      <p:pic>
        <p:nvPicPr>
          <p:cNvPr id="4" name="Picture 3">
            <a:extLst>
              <a:ext uri="{FF2B5EF4-FFF2-40B4-BE49-F238E27FC236}">
                <a16:creationId xmlns:a16="http://schemas.microsoft.com/office/drawing/2014/main" id="{443A143D-A9EE-C15E-D399-B59769C0800B}"/>
              </a:ext>
            </a:extLst>
          </p:cNvPr>
          <p:cNvPicPr>
            <a:picLocks noChangeAspect="1"/>
          </p:cNvPicPr>
          <p:nvPr/>
        </p:nvPicPr>
        <p:blipFill>
          <a:blip r:embed="rId7"/>
          <a:stretch>
            <a:fillRect/>
          </a:stretch>
        </p:blipFill>
        <p:spPr>
          <a:xfrm>
            <a:off x="3035445" y="6255157"/>
            <a:ext cx="1920240" cy="566083"/>
          </a:xfrm>
          <a:prstGeom prst="rect">
            <a:avLst/>
          </a:prstGeom>
        </p:spPr>
      </p:pic>
      <p:pic>
        <p:nvPicPr>
          <p:cNvPr id="6" name="Picture 5">
            <a:extLst>
              <a:ext uri="{FF2B5EF4-FFF2-40B4-BE49-F238E27FC236}">
                <a16:creationId xmlns:a16="http://schemas.microsoft.com/office/drawing/2014/main" id="{66EB8D98-2D07-F94E-D473-2AA65467E833}"/>
              </a:ext>
            </a:extLst>
          </p:cNvPr>
          <p:cNvPicPr>
            <a:picLocks noChangeAspect="1"/>
          </p:cNvPicPr>
          <p:nvPr/>
        </p:nvPicPr>
        <p:blipFill>
          <a:blip r:embed="rId8"/>
          <a:stretch>
            <a:fillRect/>
          </a:stretch>
        </p:blipFill>
        <p:spPr>
          <a:xfrm>
            <a:off x="6151597" y="6209600"/>
            <a:ext cx="2286000" cy="663113"/>
          </a:xfrm>
          <a:prstGeom prst="rect">
            <a:avLst/>
          </a:prstGeom>
        </p:spPr>
      </p:pic>
      <p:sp>
        <p:nvSpPr>
          <p:cNvPr id="10" name="TextBox 9">
            <a:extLst>
              <a:ext uri="{FF2B5EF4-FFF2-40B4-BE49-F238E27FC236}">
                <a16:creationId xmlns:a16="http://schemas.microsoft.com/office/drawing/2014/main" id="{613F609E-D3E6-4314-AF4C-97BF90DD73A5}"/>
              </a:ext>
            </a:extLst>
          </p:cNvPr>
          <p:cNvSpPr txBox="1"/>
          <p:nvPr/>
        </p:nvSpPr>
        <p:spPr>
          <a:xfrm>
            <a:off x="5305698" y="6366278"/>
            <a:ext cx="495886" cy="369332"/>
          </a:xfrm>
          <a:prstGeom prst="rect">
            <a:avLst/>
          </a:prstGeom>
          <a:noFill/>
        </p:spPr>
        <p:txBody>
          <a:bodyPr wrap="square">
            <a:spAutoFit/>
          </a:bodyPr>
          <a:lstStyle/>
          <a:p>
            <a:r>
              <a:rPr lang="en-US" altLang="zh-CN" sz="1800" b="1" kern="0" dirty="0">
                <a:solidFill>
                  <a:schemeClr val="bg1"/>
                </a:solidFill>
                <a:latin typeface="Arial"/>
                <a:cs typeface="Arial"/>
              </a:rPr>
              <a:t>vs. </a:t>
            </a:r>
            <a:endParaRPr lang="en-US" dirty="0">
              <a:solidFill>
                <a:schemeClr val="bg1"/>
              </a:solidFill>
            </a:endParaRPr>
          </a:p>
        </p:txBody>
      </p:sp>
    </p:spTree>
    <p:extLst>
      <p:ext uri="{BB962C8B-B14F-4D97-AF65-F5344CB8AC3E}">
        <p14:creationId xmlns:p14="http://schemas.microsoft.com/office/powerpoint/2010/main" val="148319783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2EA998-7441-DA19-4A10-D4F8E3A03A4A}"/>
              </a:ext>
            </a:extLst>
          </p:cNvPr>
          <p:cNvSpPr>
            <a:spLocks noGrp="1"/>
          </p:cNvSpPr>
          <p:nvPr>
            <p:ph type="title"/>
          </p:nvPr>
        </p:nvSpPr>
        <p:spPr/>
        <p:txBody>
          <a:bodyPr>
            <a:normAutofit/>
          </a:bodyPr>
          <a:lstStyle/>
          <a:p>
            <a:r>
              <a:rPr lang="en-US" sz="4000" b="1" kern="0" dirty="0">
                <a:solidFill>
                  <a:srgbClr val="11284B"/>
                </a:solidFill>
                <a:latin typeface="Arial"/>
                <a:cs typeface="Arial"/>
              </a:rPr>
              <a:t>Insight #1: KGQA can Help KGC</a:t>
            </a:r>
          </a:p>
        </p:txBody>
      </p:sp>
      <p:sp>
        <p:nvSpPr>
          <p:cNvPr id="3" name="Content Placeholder 2">
            <a:extLst>
              <a:ext uri="{FF2B5EF4-FFF2-40B4-BE49-F238E27FC236}">
                <a16:creationId xmlns:a16="http://schemas.microsoft.com/office/drawing/2014/main" id="{1C5DDE94-CA02-D9CD-C6C6-A9B61EEE3066}"/>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Want to predict (A Song of Love, </a:t>
            </a:r>
            <a:r>
              <a:rPr lang="en-US" sz="2400" kern="0" dirty="0" err="1">
                <a:solidFill>
                  <a:schemeClr val="tx1">
                    <a:lumMod val="95000"/>
                    <a:lumOff val="5000"/>
                  </a:schemeClr>
                </a:solidFill>
                <a:latin typeface="Arial" panose="020B0604020202020204" pitchFamily="34" charset="0"/>
                <a:cs typeface="Arial" panose="020B0604020202020204" pitchFamily="34" charset="0"/>
              </a:rPr>
              <a:t>releaseYear</a:t>
            </a:r>
            <a:r>
              <a:rPr lang="en-US" sz="2400" kern="0" dirty="0">
                <a:solidFill>
                  <a:schemeClr val="tx1">
                    <a:lumMod val="95000"/>
                    <a:lumOff val="5000"/>
                  </a:schemeClr>
                </a:solidFill>
                <a:latin typeface="Arial" panose="020B0604020202020204" pitchFamily="34" charset="0"/>
                <a:cs typeface="Arial" panose="020B0604020202020204" pitchFamily="34" charset="0"/>
              </a:rPr>
              <a:t>, ?) </a:t>
            </a:r>
          </a:p>
        </p:txBody>
      </p:sp>
      <p:pic>
        <p:nvPicPr>
          <p:cNvPr id="4" name="Picture 3">
            <a:extLst>
              <a:ext uri="{FF2B5EF4-FFF2-40B4-BE49-F238E27FC236}">
                <a16:creationId xmlns:a16="http://schemas.microsoft.com/office/drawing/2014/main" id="{F54B5A0A-9814-BBF7-B970-91B9E42028EE}"/>
              </a:ext>
            </a:extLst>
          </p:cNvPr>
          <p:cNvPicPr>
            <a:picLocks noChangeAspect="1"/>
          </p:cNvPicPr>
          <p:nvPr/>
        </p:nvPicPr>
        <p:blipFill>
          <a:blip r:embed="rId3"/>
          <a:stretch>
            <a:fillRect/>
          </a:stretch>
        </p:blipFill>
        <p:spPr>
          <a:xfrm>
            <a:off x="677565" y="3340495"/>
            <a:ext cx="3818432" cy="2166226"/>
          </a:xfrm>
          <a:prstGeom prst="rect">
            <a:avLst/>
          </a:prstGeom>
        </p:spPr>
      </p:pic>
      <p:sp>
        <p:nvSpPr>
          <p:cNvPr id="5" name="TextBox 4">
            <a:extLst>
              <a:ext uri="{FF2B5EF4-FFF2-40B4-BE49-F238E27FC236}">
                <a16:creationId xmlns:a16="http://schemas.microsoft.com/office/drawing/2014/main" id="{6ED93765-D696-81FA-DBD1-23C334A979E7}"/>
              </a:ext>
            </a:extLst>
          </p:cNvPr>
          <p:cNvSpPr txBox="1"/>
          <p:nvPr/>
        </p:nvSpPr>
        <p:spPr>
          <a:xfrm>
            <a:off x="1388534" y="2442105"/>
            <a:ext cx="1779718" cy="400110"/>
          </a:xfrm>
          <a:prstGeom prst="rect">
            <a:avLst/>
          </a:prstGeom>
          <a:noFill/>
        </p:spPr>
        <p:txBody>
          <a:bodyPr wrap="none" rtlCol="0">
            <a:spAutoFit/>
          </a:bodyPr>
          <a:lstStyle/>
          <a:p>
            <a:r>
              <a:rPr lang="en-US" sz="2000" dirty="0"/>
              <a:t>Hard to answer</a:t>
            </a:r>
          </a:p>
        </p:txBody>
      </p:sp>
      <p:sp>
        <p:nvSpPr>
          <p:cNvPr id="6" name="Arrow: Down 5">
            <a:extLst>
              <a:ext uri="{FF2B5EF4-FFF2-40B4-BE49-F238E27FC236}">
                <a16:creationId xmlns:a16="http://schemas.microsoft.com/office/drawing/2014/main" id="{76682387-B5BE-4439-CC94-FE6E89A70EAD}"/>
              </a:ext>
            </a:extLst>
          </p:cNvPr>
          <p:cNvSpPr/>
          <p:nvPr/>
        </p:nvSpPr>
        <p:spPr>
          <a:xfrm>
            <a:off x="2167467" y="2086186"/>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FFAD37ED-E00E-D3C1-169B-8955A035A079}"/>
              </a:ext>
            </a:extLst>
          </p:cNvPr>
          <p:cNvSpPr/>
          <p:nvPr/>
        </p:nvSpPr>
        <p:spPr>
          <a:xfrm>
            <a:off x="2186953" y="2906880"/>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74014780-8E67-76C8-032A-06D78F0655FD}"/>
              </a:ext>
            </a:extLst>
          </p:cNvPr>
          <p:cNvSpPr/>
          <p:nvPr/>
        </p:nvSpPr>
        <p:spPr>
          <a:xfrm>
            <a:off x="4368798" y="5048483"/>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3134D9C6-30E9-B7C9-6377-C831BFB08DA5}"/>
              </a:ext>
            </a:extLst>
          </p:cNvPr>
          <p:cNvCxnSpPr>
            <a:cxnSpLocks/>
            <a:stCxn id="5" idx="3"/>
            <a:endCxn id="8" idx="3"/>
          </p:cNvCxnSpPr>
          <p:nvPr/>
        </p:nvCxnSpPr>
        <p:spPr>
          <a:xfrm>
            <a:off x="3168252" y="2642160"/>
            <a:ext cx="1246265" cy="2429183"/>
          </a:xfrm>
          <a:prstGeom prst="bentConnector3">
            <a:avLst>
              <a:gd name="adj1" fmla="val 11834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DF966AE1-5FC3-E0EE-D233-40014740DD75}"/>
              </a:ext>
            </a:extLst>
          </p:cNvPr>
          <p:cNvSpPr/>
          <p:nvPr/>
        </p:nvSpPr>
        <p:spPr>
          <a:xfrm>
            <a:off x="5432211" y="3729836"/>
            <a:ext cx="860213" cy="2461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842C674-4C6A-EE1D-F180-7FA77C4E65EF}"/>
              </a:ext>
            </a:extLst>
          </p:cNvPr>
          <p:cNvSpPr txBox="1"/>
          <p:nvPr/>
        </p:nvSpPr>
        <p:spPr>
          <a:xfrm>
            <a:off x="4947633" y="2706825"/>
            <a:ext cx="6983322" cy="707886"/>
          </a:xfrm>
          <a:prstGeom prst="rect">
            <a:avLst/>
          </a:prstGeom>
          <a:noFill/>
        </p:spPr>
        <p:txBody>
          <a:bodyPr wrap="none" rtlCol="0">
            <a:spAutoFit/>
          </a:bodyPr>
          <a:lstStyle/>
          <a:p>
            <a:r>
              <a:rPr lang="en-US" sz="2000" dirty="0"/>
              <a:t>"which years were all the films directed by Jean Genet released?”</a:t>
            </a:r>
          </a:p>
          <a:p>
            <a:r>
              <a:rPr lang="en-US" sz="2000" dirty="0"/>
              <a:t>Answer: 1950</a:t>
            </a:r>
          </a:p>
        </p:txBody>
      </p:sp>
      <p:sp>
        <p:nvSpPr>
          <p:cNvPr id="18" name="TextBox 17">
            <a:extLst>
              <a:ext uri="{FF2B5EF4-FFF2-40B4-BE49-F238E27FC236}">
                <a16:creationId xmlns:a16="http://schemas.microsoft.com/office/drawing/2014/main" id="{69FE5F15-3D33-AEE8-0028-EA8EDE1D497A}"/>
              </a:ext>
            </a:extLst>
          </p:cNvPr>
          <p:cNvSpPr txBox="1"/>
          <p:nvPr/>
        </p:nvSpPr>
        <p:spPr>
          <a:xfrm>
            <a:off x="3570621" y="2919934"/>
            <a:ext cx="979755" cy="400110"/>
          </a:xfrm>
          <a:prstGeom prst="rect">
            <a:avLst/>
          </a:prstGeom>
          <a:noFill/>
        </p:spPr>
        <p:txBody>
          <a:bodyPr wrap="none" rtlCol="0">
            <a:spAutoFit/>
          </a:bodyPr>
          <a:lstStyle/>
          <a:p>
            <a:r>
              <a:rPr lang="en-US" sz="2000" dirty="0"/>
              <a:t>Missing</a:t>
            </a:r>
          </a:p>
        </p:txBody>
      </p:sp>
      <p:sp>
        <p:nvSpPr>
          <p:cNvPr id="21" name="TextBox 20">
            <a:extLst>
              <a:ext uri="{FF2B5EF4-FFF2-40B4-BE49-F238E27FC236}">
                <a16:creationId xmlns:a16="http://schemas.microsoft.com/office/drawing/2014/main" id="{98A155D6-A138-8D6D-7E64-60B9D5CC724C}"/>
              </a:ext>
            </a:extLst>
          </p:cNvPr>
          <p:cNvSpPr txBox="1"/>
          <p:nvPr/>
        </p:nvSpPr>
        <p:spPr>
          <a:xfrm>
            <a:off x="6525756" y="3652836"/>
            <a:ext cx="5384166" cy="1015663"/>
          </a:xfrm>
          <a:prstGeom prst="rect">
            <a:avLst/>
          </a:prstGeom>
          <a:noFill/>
        </p:spPr>
        <p:txBody>
          <a:bodyPr wrap="none" rtlCol="0">
            <a:spAutoFit/>
          </a:bodyPr>
          <a:lstStyle/>
          <a:p>
            <a:r>
              <a:rPr lang="en-US" sz="2000" dirty="0"/>
              <a:t>Predict: (A Song of Love, </a:t>
            </a:r>
            <a:r>
              <a:rPr lang="en-US" sz="2000" dirty="0" err="1"/>
              <a:t>releaseYear</a:t>
            </a:r>
            <a:r>
              <a:rPr lang="en-US" sz="2000" dirty="0"/>
              <a:t>, 1950) </a:t>
            </a:r>
          </a:p>
          <a:p>
            <a:r>
              <a:rPr lang="en-US" sz="2000" dirty="0"/>
              <a:t>Because Jean Genet </a:t>
            </a:r>
            <a:r>
              <a:rPr lang="en-US" sz="2000" b="1" dirty="0">
                <a:solidFill>
                  <a:srgbClr val="FF0000"/>
                </a:solidFill>
              </a:rPr>
              <a:t>directed</a:t>
            </a:r>
            <a:r>
              <a:rPr lang="en-US" sz="2000" dirty="0"/>
              <a:t> “A Song of Love”</a:t>
            </a:r>
          </a:p>
          <a:p>
            <a:r>
              <a:rPr lang="en-US" sz="2000" dirty="0"/>
              <a:t>And Jean Genet </a:t>
            </a:r>
            <a:r>
              <a:rPr lang="en-US" sz="2000" b="1" dirty="0">
                <a:solidFill>
                  <a:srgbClr val="FF0000"/>
                </a:solidFill>
              </a:rPr>
              <a:t>only directed </a:t>
            </a:r>
            <a:r>
              <a:rPr lang="en-US" sz="2000" dirty="0"/>
              <a:t>one movie in his life</a:t>
            </a:r>
          </a:p>
        </p:txBody>
      </p:sp>
      <p:sp>
        <p:nvSpPr>
          <p:cNvPr id="12" name="Slide Number Placeholder 3">
            <a:extLst>
              <a:ext uri="{FF2B5EF4-FFF2-40B4-BE49-F238E27FC236}">
                <a16:creationId xmlns:a16="http://schemas.microsoft.com/office/drawing/2014/main" id="{9EBF83D1-A607-F8C7-CD6E-AFDD768E1E7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43</a:t>
            </a:fld>
            <a:endParaRPr lang="en-US" dirty="0"/>
          </a:p>
        </p:txBody>
      </p:sp>
      <p:sp>
        <p:nvSpPr>
          <p:cNvPr id="13" name="TextBox 12">
            <a:extLst>
              <a:ext uri="{FF2B5EF4-FFF2-40B4-BE49-F238E27FC236}">
                <a16:creationId xmlns:a16="http://schemas.microsoft.com/office/drawing/2014/main" id="{B9344E75-00A5-54F8-CD79-234E9F14AA78}"/>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L. Liu, B. Du, J. Xu, Y. Xia, H. Tong. 2022. Joint Knowledge Graph Completion and Question Answering (KDD 22).  </a:t>
            </a:r>
          </a:p>
        </p:txBody>
      </p:sp>
    </p:spTree>
    <p:extLst>
      <p:ext uri="{BB962C8B-B14F-4D97-AF65-F5344CB8AC3E}">
        <p14:creationId xmlns:p14="http://schemas.microsoft.com/office/powerpoint/2010/main" val="220715660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AE55B-DE9A-BC1A-7ED0-2EFCA583A2A7}"/>
              </a:ext>
            </a:extLst>
          </p:cNvPr>
          <p:cNvSpPr>
            <a:spLocks noGrp="1"/>
          </p:cNvSpPr>
          <p:nvPr>
            <p:ph type="title"/>
          </p:nvPr>
        </p:nvSpPr>
        <p:spPr/>
        <p:txBody>
          <a:bodyPr>
            <a:normAutofit/>
          </a:bodyPr>
          <a:lstStyle/>
          <a:p>
            <a:r>
              <a:rPr lang="en-US" sz="4000" b="1" kern="0" dirty="0">
                <a:solidFill>
                  <a:srgbClr val="11284B"/>
                </a:solidFill>
                <a:latin typeface="Arial"/>
                <a:cs typeface="Arial"/>
              </a:rPr>
              <a:t>Insight #2: KGC can Help KGQA</a:t>
            </a:r>
          </a:p>
        </p:txBody>
      </p:sp>
      <p:sp>
        <p:nvSpPr>
          <p:cNvPr id="3" name="Content Placeholder 2">
            <a:extLst>
              <a:ext uri="{FF2B5EF4-FFF2-40B4-BE49-F238E27FC236}">
                <a16:creationId xmlns:a16="http://schemas.microsoft.com/office/drawing/2014/main" id="{90D7AE56-8231-0EE8-584A-520FE44F546D}"/>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Question: “what is the language of the film The Love of Siam”</a:t>
            </a:r>
          </a:p>
        </p:txBody>
      </p:sp>
      <p:pic>
        <p:nvPicPr>
          <p:cNvPr id="4" name="Picture 3">
            <a:extLst>
              <a:ext uri="{FF2B5EF4-FFF2-40B4-BE49-F238E27FC236}">
                <a16:creationId xmlns:a16="http://schemas.microsoft.com/office/drawing/2014/main" id="{78DBA596-3653-69F9-E29B-3902F8A604DC}"/>
              </a:ext>
            </a:extLst>
          </p:cNvPr>
          <p:cNvPicPr>
            <a:picLocks noChangeAspect="1"/>
          </p:cNvPicPr>
          <p:nvPr/>
        </p:nvPicPr>
        <p:blipFill>
          <a:blip r:embed="rId3"/>
          <a:stretch>
            <a:fillRect/>
          </a:stretch>
        </p:blipFill>
        <p:spPr>
          <a:xfrm>
            <a:off x="677565" y="3340495"/>
            <a:ext cx="3818432" cy="2166226"/>
          </a:xfrm>
          <a:prstGeom prst="rect">
            <a:avLst/>
          </a:prstGeom>
        </p:spPr>
      </p:pic>
      <p:sp>
        <p:nvSpPr>
          <p:cNvPr id="5" name="TextBox 4">
            <a:extLst>
              <a:ext uri="{FF2B5EF4-FFF2-40B4-BE49-F238E27FC236}">
                <a16:creationId xmlns:a16="http://schemas.microsoft.com/office/drawing/2014/main" id="{B4767F25-E965-DCE6-B1E8-F1EFF4029D80}"/>
              </a:ext>
            </a:extLst>
          </p:cNvPr>
          <p:cNvSpPr txBox="1"/>
          <p:nvPr/>
        </p:nvSpPr>
        <p:spPr>
          <a:xfrm>
            <a:off x="1388534" y="2442105"/>
            <a:ext cx="1779718" cy="400110"/>
          </a:xfrm>
          <a:prstGeom prst="rect">
            <a:avLst/>
          </a:prstGeom>
          <a:noFill/>
        </p:spPr>
        <p:txBody>
          <a:bodyPr wrap="none" rtlCol="0">
            <a:spAutoFit/>
          </a:bodyPr>
          <a:lstStyle/>
          <a:p>
            <a:r>
              <a:rPr lang="en-US" sz="2000" dirty="0"/>
              <a:t>Hard to answer</a:t>
            </a:r>
          </a:p>
        </p:txBody>
      </p:sp>
      <p:sp>
        <p:nvSpPr>
          <p:cNvPr id="6" name="Arrow: Down 5">
            <a:extLst>
              <a:ext uri="{FF2B5EF4-FFF2-40B4-BE49-F238E27FC236}">
                <a16:creationId xmlns:a16="http://schemas.microsoft.com/office/drawing/2014/main" id="{2A3E66CE-1C52-2B36-6298-F84678506640}"/>
              </a:ext>
            </a:extLst>
          </p:cNvPr>
          <p:cNvSpPr/>
          <p:nvPr/>
        </p:nvSpPr>
        <p:spPr>
          <a:xfrm>
            <a:off x="2167467" y="2086186"/>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Arrow: Down 6">
            <a:extLst>
              <a:ext uri="{FF2B5EF4-FFF2-40B4-BE49-F238E27FC236}">
                <a16:creationId xmlns:a16="http://schemas.microsoft.com/office/drawing/2014/main" id="{F0E4D14E-8672-13E6-4718-7F08C7BEE05C}"/>
              </a:ext>
            </a:extLst>
          </p:cNvPr>
          <p:cNvSpPr/>
          <p:nvPr/>
        </p:nvSpPr>
        <p:spPr>
          <a:xfrm>
            <a:off x="2186953" y="2906880"/>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EEF8209-FF25-474A-53A9-6674EB51DA61}"/>
              </a:ext>
            </a:extLst>
          </p:cNvPr>
          <p:cNvSpPr/>
          <p:nvPr/>
        </p:nvSpPr>
        <p:spPr>
          <a:xfrm>
            <a:off x="2790611" y="3684117"/>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Connector: Elbow 9">
            <a:extLst>
              <a:ext uri="{FF2B5EF4-FFF2-40B4-BE49-F238E27FC236}">
                <a16:creationId xmlns:a16="http://schemas.microsoft.com/office/drawing/2014/main" id="{8C990D76-12F3-E414-CA00-615DB8DE614E}"/>
              </a:ext>
            </a:extLst>
          </p:cNvPr>
          <p:cNvCxnSpPr>
            <a:cxnSpLocks/>
            <a:stCxn id="5" idx="3"/>
            <a:endCxn id="8" idx="3"/>
          </p:cNvCxnSpPr>
          <p:nvPr/>
        </p:nvCxnSpPr>
        <p:spPr>
          <a:xfrm flipH="1">
            <a:off x="2836330" y="2642160"/>
            <a:ext cx="331922" cy="1064817"/>
          </a:xfrm>
          <a:prstGeom prst="bentConnector3">
            <a:avLst>
              <a:gd name="adj1" fmla="val -121929"/>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6" name="Arrow: Right 15">
            <a:extLst>
              <a:ext uri="{FF2B5EF4-FFF2-40B4-BE49-F238E27FC236}">
                <a16:creationId xmlns:a16="http://schemas.microsoft.com/office/drawing/2014/main" id="{63A00FCE-15B9-4FD9-413E-A10B2BD0DCF0}"/>
              </a:ext>
            </a:extLst>
          </p:cNvPr>
          <p:cNvSpPr/>
          <p:nvPr/>
        </p:nvSpPr>
        <p:spPr>
          <a:xfrm>
            <a:off x="5432211" y="3729836"/>
            <a:ext cx="860213" cy="2461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7EFF07CD-741E-C331-6312-6191A0213460}"/>
              </a:ext>
            </a:extLst>
          </p:cNvPr>
          <p:cNvSpPr txBox="1"/>
          <p:nvPr/>
        </p:nvSpPr>
        <p:spPr>
          <a:xfrm>
            <a:off x="4915791" y="3323271"/>
            <a:ext cx="2012282" cy="400110"/>
          </a:xfrm>
          <a:prstGeom prst="rect">
            <a:avLst/>
          </a:prstGeom>
          <a:noFill/>
        </p:spPr>
        <p:txBody>
          <a:bodyPr wrap="none" rtlCol="0">
            <a:spAutoFit/>
          </a:bodyPr>
          <a:lstStyle/>
          <a:p>
            <a:r>
              <a:rPr lang="en-US" sz="2000" dirty="0"/>
              <a:t>After completion</a:t>
            </a:r>
          </a:p>
        </p:txBody>
      </p:sp>
      <p:pic>
        <p:nvPicPr>
          <p:cNvPr id="18" name="Picture 17">
            <a:extLst>
              <a:ext uri="{FF2B5EF4-FFF2-40B4-BE49-F238E27FC236}">
                <a16:creationId xmlns:a16="http://schemas.microsoft.com/office/drawing/2014/main" id="{26E3ABE1-3717-F568-96CD-9CA21452FCD8}"/>
              </a:ext>
            </a:extLst>
          </p:cNvPr>
          <p:cNvPicPr>
            <a:picLocks noChangeAspect="1"/>
          </p:cNvPicPr>
          <p:nvPr/>
        </p:nvPicPr>
        <p:blipFill>
          <a:blip r:embed="rId3"/>
          <a:stretch>
            <a:fillRect/>
          </a:stretch>
        </p:blipFill>
        <p:spPr>
          <a:xfrm>
            <a:off x="7180169" y="3340495"/>
            <a:ext cx="3818432" cy="2166226"/>
          </a:xfrm>
          <a:prstGeom prst="rect">
            <a:avLst/>
          </a:prstGeom>
        </p:spPr>
      </p:pic>
      <p:sp>
        <p:nvSpPr>
          <p:cNvPr id="19" name="TextBox 18">
            <a:extLst>
              <a:ext uri="{FF2B5EF4-FFF2-40B4-BE49-F238E27FC236}">
                <a16:creationId xmlns:a16="http://schemas.microsoft.com/office/drawing/2014/main" id="{D1532A3D-03A4-B5F8-7774-5B58D6E5D005}"/>
              </a:ext>
            </a:extLst>
          </p:cNvPr>
          <p:cNvSpPr txBox="1"/>
          <p:nvPr/>
        </p:nvSpPr>
        <p:spPr>
          <a:xfrm>
            <a:off x="7891138" y="2442105"/>
            <a:ext cx="1788823" cy="400110"/>
          </a:xfrm>
          <a:prstGeom prst="rect">
            <a:avLst/>
          </a:prstGeom>
          <a:noFill/>
        </p:spPr>
        <p:txBody>
          <a:bodyPr wrap="none" rtlCol="0">
            <a:spAutoFit/>
          </a:bodyPr>
          <a:lstStyle/>
          <a:p>
            <a:r>
              <a:rPr lang="en-US" sz="2000" dirty="0"/>
              <a:t>Easy to answer</a:t>
            </a:r>
          </a:p>
        </p:txBody>
      </p:sp>
      <p:sp>
        <p:nvSpPr>
          <p:cNvPr id="20" name="Arrow: Down 19">
            <a:extLst>
              <a:ext uri="{FF2B5EF4-FFF2-40B4-BE49-F238E27FC236}">
                <a16:creationId xmlns:a16="http://schemas.microsoft.com/office/drawing/2014/main" id="{A1146CA4-C42E-9B9A-290D-72BBFFD56FC6}"/>
              </a:ext>
            </a:extLst>
          </p:cNvPr>
          <p:cNvSpPr/>
          <p:nvPr/>
        </p:nvSpPr>
        <p:spPr>
          <a:xfrm>
            <a:off x="8670071" y="2086186"/>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523F7840-B67A-1AF8-C098-F485720026BC}"/>
              </a:ext>
            </a:extLst>
          </p:cNvPr>
          <p:cNvSpPr/>
          <p:nvPr/>
        </p:nvSpPr>
        <p:spPr>
          <a:xfrm>
            <a:off x="8689557" y="2906880"/>
            <a:ext cx="182880" cy="277707"/>
          </a:xfrm>
          <a:prstGeom prst="down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7BE227C-63F0-92D5-64B3-D12084FB9762}"/>
              </a:ext>
            </a:extLst>
          </p:cNvPr>
          <p:cNvSpPr/>
          <p:nvPr/>
        </p:nvSpPr>
        <p:spPr>
          <a:xfrm>
            <a:off x="9293215" y="3684117"/>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Connector: Elbow 22">
            <a:extLst>
              <a:ext uri="{FF2B5EF4-FFF2-40B4-BE49-F238E27FC236}">
                <a16:creationId xmlns:a16="http://schemas.microsoft.com/office/drawing/2014/main" id="{72F8709D-32F6-759C-BB42-4BF1A674D5BF}"/>
              </a:ext>
            </a:extLst>
          </p:cNvPr>
          <p:cNvCxnSpPr>
            <a:cxnSpLocks/>
            <a:stCxn id="19" idx="3"/>
            <a:endCxn id="22" idx="3"/>
          </p:cNvCxnSpPr>
          <p:nvPr/>
        </p:nvCxnSpPr>
        <p:spPr>
          <a:xfrm flipH="1">
            <a:off x="9338934" y="2642160"/>
            <a:ext cx="341027" cy="1064817"/>
          </a:xfrm>
          <a:prstGeom prst="bentConnector3">
            <a:avLst>
              <a:gd name="adj1" fmla="val -67033"/>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4" name="TextBox 23">
            <a:extLst>
              <a:ext uri="{FF2B5EF4-FFF2-40B4-BE49-F238E27FC236}">
                <a16:creationId xmlns:a16="http://schemas.microsoft.com/office/drawing/2014/main" id="{A8E92934-1C29-E2E0-B8E0-944035447663}"/>
              </a:ext>
            </a:extLst>
          </p:cNvPr>
          <p:cNvSpPr txBox="1"/>
          <p:nvPr/>
        </p:nvSpPr>
        <p:spPr>
          <a:xfrm>
            <a:off x="3570621" y="2919934"/>
            <a:ext cx="979755" cy="400110"/>
          </a:xfrm>
          <a:prstGeom prst="rect">
            <a:avLst/>
          </a:prstGeom>
          <a:noFill/>
        </p:spPr>
        <p:txBody>
          <a:bodyPr wrap="none" rtlCol="0">
            <a:spAutoFit/>
          </a:bodyPr>
          <a:lstStyle/>
          <a:p>
            <a:r>
              <a:rPr lang="en-US" sz="2000" dirty="0"/>
              <a:t>Missing</a:t>
            </a:r>
          </a:p>
        </p:txBody>
      </p:sp>
      <p:cxnSp>
        <p:nvCxnSpPr>
          <p:cNvPr id="26" name="Straight Arrow Connector 25">
            <a:extLst>
              <a:ext uri="{FF2B5EF4-FFF2-40B4-BE49-F238E27FC236}">
                <a16:creationId xmlns:a16="http://schemas.microsoft.com/office/drawing/2014/main" id="{780EA821-AF26-12C5-3FF3-B3DEA9B09485}"/>
              </a:ext>
            </a:extLst>
          </p:cNvPr>
          <p:cNvCxnSpPr>
            <a:cxnSpLocks/>
          </p:cNvCxnSpPr>
          <p:nvPr/>
        </p:nvCxnSpPr>
        <p:spPr>
          <a:xfrm flipV="1">
            <a:off x="8761511" y="3616960"/>
            <a:ext cx="577423" cy="43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9" name="Slide Number Placeholder 3">
            <a:extLst>
              <a:ext uri="{FF2B5EF4-FFF2-40B4-BE49-F238E27FC236}">
                <a16:creationId xmlns:a16="http://schemas.microsoft.com/office/drawing/2014/main" id="{30B713A2-DFCE-E0BF-CF05-E3BF0A37C6E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44</a:t>
            </a:fld>
            <a:endParaRPr lang="en-US" dirty="0"/>
          </a:p>
        </p:txBody>
      </p:sp>
      <p:sp>
        <p:nvSpPr>
          <p:cNvPr id="11" name="TextBox 10">
            <a:extLst>
              <a:ext uri="{FF2B5EF4-FFF2-40B4-BE49-F238E27FC236}">
                <a16:creationId xmlns:a16="http://schemas.microsoft.com/office/drawing/2014/main" id="{AF7E20A9-23A8-D93B-B785-D672353C91F2}"/>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L. Liu, B. Du, J. Xu, Y. Xia, H. Tong. 2022. Joint Knowledge Graph Completion and Question Answering (KDD 22).  </a:t>
            </a:r>
          </a:p>
        </p:txBody>
      </p:sp>
    </p:spTree>
    <p:extLst>
      <p:ext uri="{BB962C8B-B14F-4D97-AF65-F5344CB8AC3E}">
        <p14:creationId xmlns:p14="http://schemas.microsoft.com/office/powerpoint/2010/main" val="208034887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F231-4FCF-F5E8-54BD-74B3CF2CC611}"/>
              </a:ext>
            </a:extLst>
          </p:cNvPr>
          <p:cNvSpPr>
            <a:spLocks noGrp="1"/>
          </p:cNvSpPr>
          <p:nvPr>
            <p:ph type="title"/>
          </p:nvPr>
        </p:nvSpPr>
        <p:spPr/>
        <p:txBody>
          <a:bodyPr/>
          <a:lstStyle/>
          <a:p>
            <a:r>
              <a:rPr lang="en-US" sz="4000" b="1" kern="0" dirty="0">
                <a:solidFill>
                  <a:srgbClr val="11284B"/>
                </a:solidFill>
                <a:latin typeface="Arial"/>
                <a:cs typeface="Arial"/>
              </a:rPr>
              <a:t>Theoretical Analysis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C09815-D0BF-AFBD-DFF4-AD441E46F979}"/>
                  </a:ext>
                </a:extLst>
              </p:cNvPr>
              <p:cNvSpPr>
                <a:spLocks noGrp="1"/>
              </p:cNvSpPr>
              <p:nvPr>
                <p:ph idx="1"/>
              </p:nvPr>
            </p:nvSpPr>
            <p:spPr/>
            <p:txBody>
              <a:bodyPr/>
              <a:lstStyle/>
              <a:p>
                <a:endParaRPr lang="en-US" dirty="0"/>
              </a:p>
              <a:p>
                <a:endParaRPr lang="en-US" dirty="0"/>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Knowledge graph completion: 𝑃𝑟(</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𝑡</m:t>
                    </m:r>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 </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400" b="0" i="1" kern="0" smtClea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Multi-hop question answering: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𝑃𝑟(</a:t>
                </a:r>
                <a14:m>
                  <m:oMath xmlns:m="http://schemas.openxmlformats.org/officeDocument/2006/math">
                    <m:r>
                      <a:rPr lang="en-US" sz="2000" i="1" kern="0">
                        <a:solidFill>
                          <a:schemeClr val="tx1">
                            <a:lumMod val="95000"/>
                            <a:lumOff val="5000"/>
                          </a:schemeClr>
                        </a:solidFill>
                        <a:latin typeface="Cambria Math" panose="02040503050406030204" pitchFamily="18" charset="0"/>
                        <a:cs typeface="Arial" panose="020B0604020202020204" pitchFamily="34" charset="0"/>
                      </a:rPr>
                      <m:t>𝑡</m:t>
                    </m:r>
                    <m:r>
                      <a:rPr lang="en-US" sz="20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0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𝑛</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 𝑃𝑟(</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𝑎</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r>
                  <a:rPr lang="en-US" sz="2000" kern="0" dirty="0">
                    <a:solidFill>
                      <a:schemeClr val="tx1">
                        <a:lumMod val="95000"/>
                        <a:lumOff val="5000"/>
                      </a:schemeClr>
                    </a:solidFill>
                    <a:cs typeface="Arial" panose="020B0604020202020204" pitchFamily="34" charset="0"/>
                  </a:rPr>
                  <a:t> </a:t>
                </a:r>
                <a14:m>
                  <m:oMath xmlns:m="http://schemas.openxmlformats.org/officeDocument/2006/math">
                    <m:r>
                      <a:rPr lang="en-US" sz="20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𝑃𝑟(</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𝑎</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2</m:t>
                        </m:r>
                      </m:sub>
                    </m:sSub>
                    <m:r>
                      <a:rPr lang="en-US" sz="2000"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𝑎</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000" ker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 𝑃𝑟(</a:t>
                </a:r>
                <a14:m>
                  <m:oMath xmlns:m="http://schemas.openxmlformats.org/officeDocument/2006/math">
                    <m:r>
                      <a:rPr lang="en-US" sz="2000" i="1" kern="0">
                        <a:solidFill>
                          <a:schemeClr val="tx1">
                            <a:lumMod val="95000"/>
                            <a:lumOff val="5000"/>
                          </a:schemeClr>
                        </a:solidFill>
                        <a:latin typeface="Cambria Math" panose="02040503050406030204" pitchFamily="18" charset="0"/>
                        <a:cs typeface="Arial" panose="020B0604020202020204" pitchFamily="34" charset="0"/>
                      </a:rPr>
                      <m:t>𝑡</m:t>
                    </m:r>
                    <m:r>
                      <a:rPr lang="en-US" sz="20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𝑎</m:t>
                        </m:r>
                      </m:e>
                      <m:sub>
                        <m:r>
                          <m:rPr>
                            <m:sty m:val="p"/>
                          </m:rPr>
                          <a:rPr lang="en-US" sz="2000" kern="0">
                            <a:solidFill>
                              <a:schemeClr val="tx1">
                                <a:lumMod val="95000"/>
                                <a:lumOff val="5000"/>
                              </a:schemeClr>
                            </a:solidFill>
                            <a:latin typeface="Cambria Math" panose="02040503050406030204" pitchFamily="18" charset="0"/>
                            <a:cs typeface="Arial" panose="020B0604020202020204" pitchFamily="34" charset="0"/>
                          </a:rPr>
                          <m:t>n</m:t>
                        </m:r>
                        <m:r>
                          <a:rPr lang="en-US" sz="20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0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000" kern="0">
                            <a:solidFill>
                              <a:schemeClr val="tx1">
                                <a:lumMod val="95000"/>
                                <a:lumOff val="5000"/>
                              </a:schemeClr>
                            </a:solidFill>
                            <a:latin typeface="Cambria Math" panose="02040503050406030204" pitchFamily="18" charset="0"/>
                            <a:cs typeface="Arial" panose="020B0604020202020204" pitchFamily="34" charset="0"/>
                          </a:rPr>
                          <m:t>𝑟</m:t>
                        </m:r>
                      </m:e>
                      <m:sub>
                        <m:r>
                          <m:rPr>
                            <m:sty m:val="p"/>
                          </m:rPr>
                          <a:rPr lang="en-US" sz="2000" kern="0">
                            <a:solidFill>
                              <a:schemeClr val="tx1">
                                <a:lumMod val="95000"/>
                                <a:lumOff val="5000"/>
                              </a:schemeClr>
                            </a:solidFill>
                            <a:latin typeface="Cambria Math" panose="02040503050406030204" pitchFamily="18" charset="0"/>
                            <a:cs typeface="Arial" panose="020B0604020202020204" pitchFamily="34" charset="0"/>
                          </a:rPr>
                          <m:t>n</m:t>
                        </m:r>
                      </m:sub>
                    </m:sSub>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Maximize 𝑃𝑟(</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sz="24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 maximize 𝑃𝑟(</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sz="24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𝑛</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Maximize 𝑃𝑟(</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sz="24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2</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𝑛</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 𝑃𝑟(</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𝑡</m:t>
                    </m:r>
                    <m:r>
                      <a:rPr lang="en-US" sz="2400" i="1"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a:t>
                </a:r>
                <a14:m>
                  <m:oMath xmlns:m="http://schemas.openxmlformats.org/officeDocument/2006/math">
                    <m:r>
                      <a:rPr lang="en-US" sz="2400" i="1" kern="0">
                        <a:solidFill>
                          <a:schemeClr val="tx1">
                            <a:lumMod val="95000"/>
                            <a:lumOff val="5000"/>
                          </a:schemeClr>
                        </a:solidFill>
                        <a:latin typeface="Cambria Math" panose="02040503050406030204" pitchFamily="18" charset="0"/>
                        <a:cs typeface="Arial" panose="020B0604020202020204" pitchFamily="34" charset="0"/>
                      </a:rPr>
                      <m:t>h</m:t>
                    </m:r>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sSub>
                      <m:sSubPr>
                        <m:ctrlPr>
                          <a:rPr lang="en-US" sz="2400" i="1" kern="0">
                            <a:solidFill>
                              <a:schemeClr val="tx1">
                                <a:lumMod val="95000"/>
                                <a:lumOff val="5000"/>
                              </a:schemeClr>
                            </a:solidFill>
                            <a:latin typeface="Cambria Math" panose="02040503050406030204" pitchFamily="18" charset="0"/>
                            <a:cs typeface="Arial" panose="020B0604020202020204" pitchFamily="34" charset="0"/>
                          </a:rPr>
                        </m:ctrlPr>
                      </m:sSubPr>
                      <m:e>
                        <m:r>
                          <a:rPr lang="en-US" sz="2400" kern="0">
                            <a:solidFill>
                              <a:schemeClr val="tx1">
                                <a:lumMod val="95000"/>
                                <a:lumOff val="5000"/>
                              </a:schemeClr>
                            </a:solidFill>
                            <a:latin typeface="Cambria Math" panose="02040503050406030204" pitchFamily="18" charset="0"/>
                            <a:cs typeface="Arial" panose="020B0604020202020204" pitchFamily="34" charset="0"/>
                          </a:rPr>
                          <m:t>𝑟</m:t>
                        </m:r>
                      </m:e>
                      <m:sub>
                        <m:r>
                          <a:rPr lang="en-US" sz="2400" kern="0">
                            <a:solidFill>
                              <a:schemeClr val="tx1">
                                <a:lumMod val="95000"/>
                                <a:lumOff val="5000"/>
                              </a:schemeClr>
                            </a:solidFill>
                            <a:latin typeface="Cambria Math" panose="02040503050406030204" pitchFamily="18" charset="0"/>
                            <a:cs typeface="Arial" panose="020B0604020202020204" pitchFamily="34" charset="0"/>
                          </a:rPr>
                          <m:t>1</m:t>
                        </m:r>
                      </m:sub>
                    </m:sSub>
                  </m:oMath>
                </a14:m>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rgbClr val="FF0000"/>
                    </a:solidFill>
                    <a:latin typeface="Arial" panose="020B0604020202020204" pitchFamily="34" charset="0"/>
                    <a:cs typeface="Arial" panose="020B0604020202020204" pitchFamily="34" charset="0"/>
                  </a:rPr>
                  <a:t>Question: whether can jointly perform KGC &amp; KGQA in a mutually beneficial way?</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mc:Choice>
        <mc:Fallback xmlns="">
          <p:sp>
            <p:nvSpPr>
              <p:cNvPr id="3" name="Content Placeholder 2">
                <a:extLst>
                  <a:ext uri="{FF2B5EF4-FFF2-40B4-BE49-F238E27FC236}">
                    <a16:creationId xmlns:a16="http://schemas.microsoft.com/office/drawing/2014/main" id="{9AC09815-D0BF-AFBD-DFF4-AD441E46F979}"/>
                  </a:ext>
                </a:extLst>
              </p:cNvPr>
              <p:cNvSpPr>
                <a:spLocks noGrp="1" noRot="1" noChangeAspect="1" noMove="1" noResize="1" noEditPoints="1" noAdjustHandles="1" noChangeArrowheads="1" noChangeShapeType="1" noTextEdit="1"/>
              </p:cNvSpPr>
              <p:nvPr>
                <p:ph idx="1"/>
              </p:nvPr>
            </p:nvSpPr>
            <p:spPr>
              <a:blipFill>
                <a:blip r:embed="rId3"/>
                <a:stretch>
                  <a:fillRect l="-881"/>
                </a:stretch>
              </a:blipFill>
            </p:spPr>
            <p:txBody>
              <a:bodyPr/>
              <a:lstStyle/>
              <a:p>
                <a:r>
                  <a:rPr lang="en-US">
                    <a:noFill/>
                  </a:rPr>
                  <a:t> </a:t>
                </a:r>
              </a:p>
            </p:txBody>
          </p:sp>
        </mc:Fallback>
      </mc:AlternateContent>
      <p:sp>
        <p:nvSpPr>
          <p:cNvPr id="5" name="Rounded Rectangle 4">
            <a:extLst>
              <a:ext uri="{FF2B5EF4-FFF2-40B4-BE49-F238E27FC236}">
                <a16:creationId xmlns:a16="http://schemas.microsoft.com/office/drawing/2014/main" id="{002B188B-EABA-BEE2-727A-2219D6181D91}"/>
              </a:ext>
            </a:extLst>
          </p:cNvPr>
          <p:cNvSpPr/>
          <p:nvPr/>
        </p:nvSpPr>
        <p:spPr>
          <a:xfrm>
            <a:off x="507999" y="1600203"/>
            <a:ext cx="11074401" cy="989534"/>
          </a:xfrm>
          <a:prstGeom prst="roundRect">
            <a:avLst/>
          </a:prstGeom>
          <a:solidFill>
            <a:srgbClr val="C00000"/>
          </a:solidFill>
          <a:ln w="25400"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400" b="1" i="0" u="sng" strike="noStrike" kern="0" cap="none" spc="0" normalizeH="0" baseline="0" noProof="0" dirty="0">
                <a:ln>
                  <a:noFill/>
                </a:ln>
                <a:solidFill>
                  <a:srgbClr val="FFFFFF"/>
                </a:solidFill>
                <a:effectLst/>
                <a:uLnTx/>
                <a:uFillTx/>
                <a:latin typeface="Arial"/>
                <a:ea typeface="+mn-ea"/>
                <a:cs typeface="Arial"/>
              </a:rPr>
              <a:t>Main </a:t>
            </a:r>
            <a:r>
              <a:rPr kumimoji="0" lang="en-US" altLang="zh-CN" sz="2400" b="1" i="0" u="sng" strike="noStrike" kern="0" cap="none" spc="0" normalizeH="0" baseline="0" noProof="0" dirty="0">
                <a:ln>
                  <a:noFill/>
                </a:ln>
                <a:solidFill>
                  <a:srgbClr val="FFFFFF"/>
                </a:solidFill>
                <a:effectLst/>
                <a:uLnTx/>
                <a:uFillTx/>
                <a:latin typeface="Arial"/>
                <a:ea typeface="+mn-ea"/>
                <a:cs typeface="Arial"/>
              </a:rPr>
              <a:t>c</a:t>
            </a:r>
            <a:r>
              <a:rPr kumimoji="0" lang="en-US" sz="2400" b="1" i="0" u="sng" strike="noStrike" kern="0" cap="none" spc="0" normalizeH="0" baseline="0" noProof="0" dirty="0">
                <a:ln>
                  <a:noFill/>
                </a:ln>
                <a:solidFill>
                  <a:srgbClr val="FFFFFF"/>
                </a:solidFill>
                <a:effectLst/>
                <a:uLnTx/>
                <a:uFillTx/>
                <a:latin typeface="Arial"/>
                <a:ea typeface="+mn-ea"/>
                <a:cs typeface="Arial"/>
              </a:rPr>
              <a:t>laim/</a:t>
            </a:r>
            <a:r>
              <a:rPr kumimoji="0" lang="en-US" altLang="zh-CN" sz="2400" b="1" i="0" u="sng" strike="noStrike" kern="0" cap="none" spc="0" normalizeH="0" baseline="0" noProof="0" dirty="0">
                <a:ln>
                  <a:noFill/>
                </a:ln>
                <a:solidFill>
                  <a:srgbClr val="FFFFFF"/>
                </a:solidFill>
                <a:effectLst/>
                <a:uLnTx/>
                <a:uFillTx/>
                <a:latin typeface="Arial"/>
                <a:ea typeface="+mn-ea"/>
                <a:cs typeface="Arial"/>
              </a:rPr>
              <a:t>i</a:t>
            </a:r>
            <a:r>
              <a:rPr kumimoji="0" lang="en-US" sz="2400" b="1" i="0" u="sng" strike="noStrike" kern="0" cap="none" spc="0" normalizeH="0" baseline="0" noProof="0" dirty="0">
                <a:ln>
                  <a:noFill/>
                </a:ln>
                <a:solidFill>
                  <a:srgbClr val="FFFFFF"/>
                </a:solidFill>
                <a:effectLst/>
                <a:uLnTx/>
                <a:uFillTx/>
                <a:latin typeface="Arial"/>
                <a:ea typeface="+mn-ea"/>
                <a:cs typeface="Arial"/>
              </a:rPr>
              <a:t>nsight</a:t>
            </a:r>
            <a:r>
              <a:rPr kumimoji="0" lang="en-US" sz="2400" b="0" i="0" u="none" strike="noStrike" kern="0" cap="none" spc="0" normalizeH="0" baseline="0" noProof="0" dirty="0">
                <a:ln>
                  <a:noFill/>
                </a:ln>
                <a:solidFill>
                  <a:srgbClr val="FFFFFF"/>
                </a:solidFill>
                <a:effectLst/>
                <a:uLnTx/>
                <a:uFillTx/>
                <a:latin typeface="Arial"/>
                <a:ea typeface="+mn-ea"/>
                <a:cs typeface="Arial"/>
              </a:rPr>
              <a:t>: </a:t>
            </a:r>
            <a:r>
              <a:rPr kumimoji="0" lang="en-US" altLang="zh-CN" sz="2400" b="0" i="0" u="none" strike="noStrike" kern="0" cap="none" spc="0" normalizeH="0" baseline="0" noProof="0" dirty="0">
                <a:ln>
                  <a:noFill/>
                </a:ln>
                <a:solidFill>
                  <a:srgbClr val="FFFFFF"/>
                </a:solidFill>
                <a:effectLst/>
                <a:uLnTx/>
                <a:uFillTx/>
                <a:latin typeface="Arial"/>
                <a:ea typeface="+mn-ea"/>
                <a:cs typeface="Arial"/>
              </a:rPr>
              <a:t>Knowledge graph completion is a special case of multi-hop question answering.</a:t>
            </a:r>
            <a:r>
              <a:rPr kumimoji="0" lang="en-US" sz="2400" b="0" i="0" u="none" strike="noStrike" kern="0" cap="none" spc="0" normalizeH="0" baseline="0" noProof="0" dirty="0">
                <a:ln>
                  <a:noFill/>
                </a:ln>
                <a:solidFill>
                  <a:srgbClr val="FFFFFF"/>
                </a:solidFill>
                <a:effectLst/>
                <a:uLnTx/>
                <a:uFillTx/>
                <a:latin typeface="Arial"/>
                <a:ea typeface="+mn-ea"/>
                <a:cs typeface="Arial"/>
              </a:rPr>
              <a:t> </a:t>
            </a:r>
          </a:p>
        </p:txBody>
      </p:sp>
      <p:pic>
        <p:nvPicPr>
          <p:cNvPr id="7" name="Picture 6">
            <a:extLst>
              <a:ext uri="{FF2B5EF4-FFF2-40B4-BE49-F238E27FC236}">
                <a16:creationId xmlns:a16="http://schemas.microsoft.com/office/drawing/2014/main" id="{8480EFA5-1060-D5DD-5C32-A21C2DEC72BB}"/>
              </a:ext>
            </a:extLst>
          </p:cNvPr>
          <p:cNvPicPr>
            <a:picLocks noChangeAspect="1"/>
          </p:cNvPicPr>
          <p:nvPr/>
        </p:nvPicPr>
        <p:blipFill>
          <a:blip r:embed="rId4"/>
          <a:stretch>
            <a:fillRect/>
          </a:stretch>
        </p:blipFill>
        <p:spPr>
          <a:xfrm>
            <a:off x="8760300" y="2820005"/>
            <a:ext cx="2267092" cy="2166242"/>
          </a:xfrm>
          <a:prstGeom prst="rect">
            <a:avLst/>
          </a:prstGeom>
        </p:spPr>
      </p:pic>
      <p:sp>
        <p:nvSpPr>
          <p:cNvPr id="8" name="TextBox 7">
            <a:extLst>
              <a:ext uri="{FF2B5EF4-FFF2-40B4-BE49-F238E27FC236}">
                <a16:creationId xmlns:a16="http://schemas.microsoft.com/office/drawing/2014/main" id="{FE557876-69FC-5FB2-5DAB-9A7A30CA901E}"/>
              </a:ext>
            </a:extLst>
          </p:cNvPr>
          <p:cNvSpPr txBox="1"/>
          <p:nvPr/>
        </p:nvSpPr>
        <p:spPr>
          <a:xfrm>
            <a:off x="810452" y="5962389"/>
            <a:ext cx="10162348"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t>
            </a:r>
            <a:r>
              <a:rPr lang="en-US" sz="1050" dirty="0" err="1">
                <a:solidFill>
                  <a:schemeClr val="bg1"/>
                </a:solidFill>
              </a:rPr>
              <a:t>Apoorv</a:t>
            </a:r>
            <a:r>
              <a:rPr lang="en-US" sz="1050" dirty="0">
                <a:solidFill>
                  <a:schemeClr val="bg1"/>
                </a:solidFill>
              </a:rPr>
              <a:t> Saxena et.al. 2020. Improving Multi-hop Question Answering over Knowledge Graphs using Knowledge Base Embeddings (ACL 20)</a:t>
            </a:r>
          </a:p>
          <a:p>
            <a:pPr marL="171450" indent="-171450">
              <a:buFont typeface="Arial" panose="020B0604020202020204" pitchFamily="34" charset="0"/>
              <a:buChar char="•"/>
            </a:pPr>
            <a:r>
              <a:rPr lang="en-US" sz="1050" dirty="0">
                <a:solidFill>
                  <a:schemeClr val="bg1"/>
                </a:solidFill>
              </a:rPr>
              <a:t>[2] Antoine </a:t>
            </a:r>
            <a:r>
              <a:rPr lang="en-US" sz="1050" dirty="0" err="1">
                <a:solidFill>
                  <a:schemeClr val="bg1"/>
                </a:solidFill>
              </a:rPr>
              <a:t>Bordes</a:t>
            </a:r>
            <a:r>
              <a:rPr lang="en-US" sz="1050" dirty="0">
                <a:solidFill>
                  <a:schemeClr val="bg1"/>
                </a:solidFill>
              </a:rPr>
              <a:t>, Nicolas </a:t>
            </a:r>
            <a:r>
              <a:rPr lang="en-US" sz="1050" dirty="0" err="1">
                <a:solidFill>
                  <a:schemeClr val="bg1"/>
                </a:solidFill>
              </a:rPr>
              <a:t>Usunier</a:t>
            </a:r>
            <a:r>
              <a:rPr lang="en-US" sz="1050" dirty="0">
                <a:solidFill>
                  <a:schemeClr val="bg1"/>
                </a:solidFill>
              </a:rPr>
              <a:t>, Alberto Garcia-Duran, Jason Weston, Oksana </a:t>
            </a:r>
            <a:r>
              <a:rPr lang="en-US" sz="1050" dirty="0" err="1">
                <a:solidFill>
                  <a:schemeClr val="bg1"/>
                </a:solidFill>
              </a:rPr>
              <a:t>Yakhnenko</a:t>
            </a:r>
            <a:r>
              <a:rPr lang="en-US" sz="1050" dirty="0">
                <a:solidFill>
                  <a:schemeClr val="bg1"/>
                </a:solidFill>
              </a:rPr>
              <a:t>. 2013. Translating Embeddings for Modeling Multi-relational Data(NIPS 13).</a:t>
            </a:r>
          </a:p>
          <a:p>
            <a:pPr marL="171450" indent="-171450">
              <a:buFont typeface="Arial" panose="020B0604020202020204" pitchFamily="34" charset="0"/>
              <a:buChar char="•"/>
            </a:pPr>
            <a:endParaRPr lang="en-US" sz="1050" dirty="0">
              <a:solidFill>
                <a:schemeClr val="bg1"/>
              </a:solidFill>
            </a:endParaRPr>
          </a:p>
        </p:txBody>
      </p:sp>
      <p:sp>
        <p:nvSpPr>
          <p:cNvPr id="4" name="Slide Number Placeholder 3">
            <a:extLst>
              <a:ext uri="{FF2B5EF4-FFF2-40B4-BE49-F238E27FC236}">
                <a16:creationId xmlns:a16="http://schemas.microsoft.com/office/drawing/2014/main" id="{7419EFF1-8137-2FBB-866F-45617B43841C}"/>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45</a:t>
            </a:fld>
            <a:endParaRPr lang="en-US" dirty="0"/>
          </a:p>
        </p:txBody>
      </p:sp>
    </p:spTree>
    <p:extLst>
      <p:ext uri="{BB962C8B-B14F-4D97-AF65-F5344CB8AC3E}">
        <p14:creationId xmlns:p14="http://schemas.microsoft.com/office/powerpoint/2010/main" val="219459598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1594ED-8A43-2525-9675-ABC1A5DEBEA0}"/>
              </a:ext>
            </a:extLst>
          </p:cNvPr>
          <p:cNvSpPr>
            <a:spLocks noGrp="1"/>
          </p:cNvSpPr>
          <p:nvPr>
            <p:ph type="title"/>
          </p:nvPr>
        </p:nvSpPr>
        <p:spPr/>
        <p:txBody>
          <a:bodyPr>
            <a:normAutofit/>
          </a:bodyPr>
          <a:lstStyle/>
          <a:p>
            <a:r>
              <a:rPr lang="en-US" altLang="zh-CN" sz="4000" b="1" kern="0" dirty="0" err="1">
                <a:solidFill>
                  <a:srgbClr val="11284B"/>
                </a:solidFill>
                <a:latin typeface="Arial"/>
                <a:cs typeface="Arial"/>
              </a:rPr>
              <a:t>BiNet</a:t>
            </a:r>
            <a:r>
              <a:rPr lang="en-US" altLang="zh-CN" sz="4000" b="1" kern="0" dirty="0">
                <a:solidFill>
                  <a:srgbClr val="11284B"/>
                </a:solidFill>
                <a:latin typeface="Arial"/>
                <a:cs typeface="Arial"/>
              </a:rPr>
              <a:t>: </a:t>
            </a:r>
            <a:r>
              <a:rPr lang="en-US" sz="4000" b="1" kern="0" dirty="0">
                <a:solidFill>
                  <a:srgbClr val="11284B"/>
                </a:solidFill>
                <a:latin typeface="Arial"/>
                <a:cs typeface="Arial"/>
              </a:rPr>
              <a:t>Key Ideas</a:t>
            </a:r>
          </a:p>
        </p:txBody>
      </p:sp>
      <p:sp>
        <p:nvSpPr>
          <p:cNvPr id="3" name="Content Placeholder 2">
            <a:extLst>
              <a:ext uri="{FF2B5EF4-FFF2-40B4-BE49-F238E27FC236}">
                <a16:creationId xmlns:a16="http://schemas.microsoft.com/office/drawing/2014/main" id="{2CF59218-3AE0-B202-0362-6DD880201E5F}"/>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Question #1</a:t>
            </a:r>
            <a:r>
              <a:rPr lang="en-US" sz="2400" kern="0" dirty="0">
                <a:solidFill>
                  <a:schemeClr val="tx1">
                    <a:lumMod val="95000"/>
                    <a:lumOff val="5000"/>
                  </a:schemeClr>
                </a:solidFill>
                <a:latin typeface="Arial" panose="020B0604020202020204" pitchFamily="34" charset="0"/>
                <a:cs typeface="Arial" panose="020B0604020202020204" pitchFamily="34" charset="0"/>
              </a:rPr>
              <a:t>: How can KGC help KGQA</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Our solution</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r>
              <a:rPr lang="en-US" sz="2400" b="1" kern="0" dirty="0">
                <a:solidFill>
                  <a:srgbClr val="FF0000"/>
                </a:solidFill>
                <a:latin typeface="Arial" panose="020B0604020202020204" pitchFamily="34" charset="0"/>
                <a:cs typeface="Arial" panose="020B0604020202020204" pitchFamily="34" charset="0"/>
              </a:rPr>
              <a:t>Share latent features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F</a:t>
            </a:r>
            <a:r>
              <a:rPr lang="en-US" sz="2000" kern="0" dirty="0">
                <a:solidFill>
                  <a:schemeClr val="tx1">
                    <a:lumMod val="95000"/>
                    <a:lumOff val="5000"/>
                  </a:schemeClr>
                </a:solidFill>
                <a:latin typeface="Arial" panose="020B0604020202020204" pitchFamily="34" charset="0"/>
                <a:cs typeface="Arial" panose="020B0604020202020204" pitchFamily="34" charset="0"/>
              </a:rPr>
              <a:t>ormulate it as a multi-task learning problem</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Pre-train embedding by KGC</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M</a:t>
            </a:r>
            <a:r>
              <a:rPr lang="en-US" sz="2000" kern="0" dirty="0">
                <a:solidFill>
                  <a:schemeClr val="tx1">
                    <a:lumMod val="95000"/>
                    <a:lumOff val="5000"/>
                  </a:schemeClr>
                </a:solidFill>
                <a:latin typeface="Arial" panose="020B0604020202020204" pitchFamily="34" charset="0"/>
                <a:cs typeface="Arial" panose="020B0604020202020204" pitchFamily="34" charset="0"/>
              </a:rPr>
              <a:t>ulti-hop KGQA and KGC</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Share the embedding space and the answer scoring module</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Automatically share latent features and reinforce each other</a:t>
            </a:r>
          </a:p>
        </p:txBody>
      </p:sp>
      <p:pic>
        <p:nvPicPr>
          <p:cNvPr id="5" name="Picture 4">
            <a:extLst>
              <a:ext uri="{FF2B5EF4-FFF2-40B4-BE49-F238E27FC236}">
                <a16:creationId xmlns:a16="http://schemas.microsoft.com/office/drawing/2014/main" id="{1B2EF8AB-BF4C-2934-25DC-476F160C8AEA}"/>
              </a:ext>
            </a:extLst>
          </p:cNvPr>
          <p:cNvPicPr>
            <a:picLocks noChangeAspect="1"/>
          </p:cNvPicPr>
          <p:nvPr/>
        </p:nvPicPr>
        <p:blipFill>
          <a:blip r:embed="rId3"/>
          <a:stretch>
            <a:fillRect/>
          </a:stretch>
        </p:blipFill>
        <p:spPr>
          <a:xfrm>
            <a:off x="8690096" y="2735644"/>
            <a:ext cx="3404289" cy="3148114"/>
          </a:xfrm>
          <a:prstGeom prst="rect">
            <a:avLst/>
          </a:prstGeom>
        </p:spPr>
      </p:pic>
      <p:cxnSp>
        <p:nvCxnSpPr>
          <p:cNvPr id="7" name="Connector: Elbow 6">
            <a:extLst>
              <a:ext uri="{FF2B5EF4-FFF2-40B4-BE49-F238E27FC236}">
                <a16:creationId xmlns:a16="http://schemas.microsoft.com/office/drawing/2014/main" id="{E7A2AC7E-6DD0-A2C1-F79A-B1C0B21C0961}"/>
              </a:ext>
            </a:extLst>
          </p:cNvPr>
          <p:cNvCxnSpPr>
            <a:cxnSpLocks/>
            <a:endCxn id="12" idx="3"/>
          </p:cNvCxnSpPr>
          <p:nvPr/>
        </p:nvCxnSpPr>
        <p:spPr>
          <a:xfrm rot="10800000" flipV="1">
            <a:off x="7333213" y="3294863"/>
            <a:ext cx="1909028" cy="1653820"/>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 name="Connector: Elbow 7">
            <a:extLst>
              <a:ext uri="{FF2B5EF4-FFF2-40B4-BE49-F238E27FC236}">
                <a16:creationId xmlns:a16="http://schemas.microsoft.com/office/drawing/2014/main" id="{524890C6-A1D3-03A6-3D6D-CB39625BBF99}"/>
              </a:ext>
            </a:extLst>
          </p:cNvPr>
          <p:cNvCxnSpPr>
            <a:cxnSpLocks/>
            <a:endCxn id="12" idx="3"/>
          </p:cNvCxnSpPr>
          <p:nvPr/>
        </p:nvCxnSpPr>
        <p:spPr>
          <a:xfrm rot="10800000">
            <a:off x="7333213" y="4948683"/>
            <a:ext cx="1909028" cy="309114"/>
          </a:xfrm>
          <a:prstGeom prst="bentConnector3">
            <a:avLst>
              <a:gd name="adj1" fmla="val 50000"/>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A5BBD6E8-E120-B74C-22F4-BC8E9CD840D4}"/>
              </a:ext>
            </a:extLst>
          </p:cNvPr>
          <p:cNvSpPr txBox="1"/>
          <p:nvPr/>
        </p:nvSpPr>
        <p:spPr>
          <a:xfrm>
            <a:off x="4745800" y="4764017"/>
            <a:ext cx="2587413" cy="369332"/>
          </a:xfrm>
          <a:prstGeom prst="rect">
            <a:avLst/>
          </a:prstGeom>
          <a:noFill/>
        </p:spPr>
        <p:txBody>
          <a:bodyPr wrap="square" rtlCol="0">
            <a:spAutoFit/>
          </a:bodyPr>
          <a:lstStyle/>
          <a:p>
            <a:r>
              <a:rPr lang="en-US" dirty="0"/>
              <a:t>Shared by KGC and KGQA</a:t>
            </a:r>
          </a:p>
        </p:txBody>
      </p:sp>
      <p:sp>
        <p:nvSpPr>
          <p:cNvPr id="10" name="Slide Number Placeholder 3">
            <a:extLst>
              <a:ext uri="{FF2B5EF4-FFF2-40B4-BE49-F238E27FC236}">
                <a16:creationId xmlns:a16="http://schemas.microsoft.com/office/drawing/2014/main" id="{D61AF1F1-9572-0F07-782D-94C661A3C45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46</a:t>
            </a:fld>
            <a:endParaRPr lang="en-US" dirty="0"/>
          </a:p>
        </p:txBody>
      </p:sp>
    </p:spTree>
    <p:extLst>
      <p:ext uri="{BB962C8B-B14F-4D97-AF65-F5344CB8AC3E}">
        <p14:creationId xmlns:p14="http://schemas.microsoft.com/office/powerpoint/2010/main" val="35950270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B0DC3A-DFB2-FF5F-0370-71C524BD6CDB}"/>
              </a:ext>
            </a:extLst>
          </p:cNvPr>
          <p:cNvSpPr>
            <a:spLocks noGrp="1"/>
          </p:cNvSpPr>
          <p:nvPr>
            <p:ph type="title"/>
          </p:nvPr>
        </p:nvSpPr>
        <p:spPr/>
        <p:txBody>
          <a:bodyPr>
            <a:normAutofit/>
          </a:bodyPr>
          <a:lstStyle/>
          <a:p>
            <a:r>
              <a:rPr lang="en-US" sz="4000" b="1" kern="0" dirty="0" err="1">
                <a:solidFill>
                  <a:srgbClr val="11284B"/>
                </a:solidFill>
                <a:latin typeface="Arial"/>
                <a:cs typeface="Arial"/>
              </a:rPr>
              <a:t>BiNet</a:t>
            </a:r>
            <a:r>
              <a:rPr lang="en-US" sz="4000" b="1" kern="0" dirty="0">
                <a:solidFill>
                  <a:srgbClr val="11284B"/>
                </a:solidFill>
                <a:latin typeface="Arial"/>
                <a:cs typeface="Arial"/>
              </a:rPr>
              <a:t>: Key Ideas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4F68873-B848-158C-65D2-FCC98E6E6B04}"/>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Question #2</a:t>
                </a:r>
                <a:r>
                  <a:rPr lang="en-US" sz="2400" kern="0" dirty="0">
                    <a:solidFill>
                      <a:schemeClr val="tx1">
                        <a:lumMod val="95000"/>
                        <a:lumOff val="5000"/>
                      </a:schemeClr>
                    </a:solidFill>
                    <a:latin typeface="Arial" panose="020B0604020202020204" pitchFamily="34" charset="0"/>
                    <a:cs typeface="Arial" panose="020B0604020202020204" pitchFamily="34" charset="0"/>
                  </a:rPr>
                  <a:t>: How can KGQA help KGC</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Our solution</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r>
                  <a:rPr lang="en-US" sz="2400" b="1" kern="0" dirty="0">
                    <a:solidFill>
                      <a:srgbClr val="FF0000"/>
                    </a:solidFill>
                    <a:latin typeface="Arial" panose="020B0604020202020204" pitchFamily="34" charset="0"/>
                    <a:cs typeface="Arial" panose="020B0604020202020204" pitchFamily="34" charset="0"/>
                  </a:rPr>
                  <a:t>Path based completion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rgbClr val="FF0000"/>
                    </a:solidFill>
                    <a:latin typeface="Arial" panose="020B0604020202020204" pitchFamily="34" charset="0"/>
                    <a:cs typeface="Arial" panose="020B0604020202020204" pitchFamily="34" charset="0"/>
                  </a:rPr>
                  <a:t>Transform</a:t>
                </a:r>
                <a:r>
                  <a:rPr lang="en-US" sz="2000" kern="0" dirty="0">
                    <a:solidFill>
                      <a:schemeClr val="tx1">
                        <a:lumMod val="95000"/>
                        <a:lumOff val="5000"/>
                      </a:schemeClr>
                    </a:solidFill>
                    <a:latin typeface="Arial" panose="020B0604020202020204" pitchFamily="34" charset="0"/>
                    <a:cs typeface="Arial" panose="020B0604020202020204" pitchFamily="34" charset="0"/>
                  </a:rPr>
                  <a:t> the natural language question </a:t>
                </a:r>
                <a:r>
                  <a:rPr lang="en-US" sz="2000" b="1" kern="0" dirty="0">
                    <a:solidFill>
                      <a:srgbClr val="FF0000"/>
                    </a:solidFill>
                    <a:latin typeface="Arial" panose="020B0604020202020204" pitchFamily="34" charset="0"/>
                    <a:cs typeface="Arial" panose="020B0604020202020204" pitchFamily="34" charset="0"/>
                  </a:rPr>
                  <a:t>to a path </a:t>
                </a:r>
                <a:r>
                  <a:rPr lang="en-US" sz="2000" kern="0" dirty="0">
                    <a:solidFill>
                      <a:schemeClr val="tx1">
                        <a:lumMod val="95000"/>
                        <a:lumOff val="5000"/>
                      </a:schemeClr>
                    </a:solidFill>
                    <a:latin typeface="Arial" panose="020B0604020202020204" pitchFamily="34" charset="0"/>
                    <a:cs typeface="Arial" panose="020B0604020202020204" pitchFamily="34" charset="0"/>
                  </a:rPr>
                  <a:t>in the knowledge graph</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b="1" kern="0" dirty="0">
                    <a:solidFill>
                      <a:srgbClr val="FF0000"/>
                    </a:solidFill>
                    <a:latin typeface="Arial" panose="020B0604020202020204" pitchFamily="34" charset="0"/>
                    <a:cs typeface="Arial" panose="020B0604020202020204" pitchFamily="34" charset="0"/>
                  </a:rPr>
                  <a:t>Complete</a:t>
                </a:r>
                <a:r>
                  <a:rPr lang="en-US" sz="2000" kern="0" dirty="0">
                    <a:solidFill>
                      <a:schemeClr val="tx1">
                        <a:lumMod val="95000"/>
                        <a:lumOff val="5000"/>
                      </a:schemeClr>
                    </a:solidFill>
                    <a:latin typeface="Arial" panose="020B0604020202020204" pitchFamily="34" charset="0"/>
                    <a:cs typeface="Arial" panose="020B0604020202020204" pitchFamily="34" charset="0"/>
                  </a:rPr>
                  <a:t> the knowledge graph </a:t>
                </a:r>
                <a:r>
                  <a:rPr lang="en-US" sz="2000" b="1" kern="0" dirty="0">
                    <a:solidFill>
                      <a:srgbClr val="FF0000"/>
                    </a:solidFill>
                    <a:latin typeface="Arial" panose="020B0604020202020204" pitchFamily="34" charset="0"/>
                    <a:cs typeface="Arial" panose="020B0604020202020204" pitchFamily="34" charset="0"/>
                  </a:rPr>
                  <a:t>according to (</a:t>
                </a:r>
                <a14:m>
                  <m:oMath xmlns:m="http://schemas.openxmlformats.org/officeDocument/2006/math">
                    <m:r>
                      <a:rPr lang="en-US" sz="2000" b="1" i="1" kern="0" smtClean="0">
                        <a:solidFill>
                          <a:srgbClr val="FF0000"/>
                        </a:solidFill>
                        <a:latin typeface="Cambria Math" panose="02040503050406030204" pitchFamily="18" charset="0"/>
                        <a:cs typeface="Arial" panose="020B0604020202020204" pitchFamily="34" charset="0"/>
                      </a:rPr>
                      <m:t>𝒗</m:t>
                    </m:r>
                    <m:r>
                      <a:rPr lang="en-US" sz="2000" b="1" i="1" kern="0" smtClean="0">
                        <a:solidFill>
                          <a:srgbClr val="FF0000"/>
                        </a:solidFill>
                        <a:latin typeface="Cambria Math" panose="02040503050406030204" pitchFamily="18" charset="0"/>
                        <a:cs typeface="Arial" panose="020B0604020202020204" pitchFamily="34" charset="0"/>
                      </a:rPr>
                      <m:t>, </m:t>
                    </m:r>
                    <m:r>
                      <a:rPr lang="en-US" sz="2000" b="1" i="1" kern="0" smtClean="0">
                        <a:solidFill>
                          <a:srgbClr val="FF0000"/>
                        </a:solidFill>
                        <a:latin typeface="Cambria Math" panose="02040503050406030204" pitchFamily="18" charset="0"/>
                        <a:cs typeface="Arial" panose="020B0604020202020204" pitchFamily="34" charset="0"/>
                      </a:rPr>
                      <m:t>𝑷</m:t>
                    </m:r>
                    <m:r>
                      <a:rPr lang="en-US" sz="2000" b="1" i="1" kern="0" smtClean="0">
                        <a:solidFill>
                          <a:srgbClr val="FF0000"/>
                        </a:solidFill>
                        <a:latin typeface="Cambria Math" panose="02040503050406030204" pitchFamily="18" charset="0"/>
                        <a:cs typeface="Arial" panose="020B0604020202020204" pitchFamily="34" charset="0"/>
                      </a:rPr>
                      <m:t>, </m:t>
                    </m:r>
                    <m:r>
                      <a:rPr lang="en-US" sz="2000" b="1" i="1" kern="0" smtClean="0">
                        <a:solidFill>
                          <a:srgbClr val="FF0000"/>
                        </a:solidFill>
                        <a:latin typeface="Cambria Math" panose="02040503050406030204" pitchFamily="18" charset="0"/>
                        <a:cs typeface="Arial" panose="020B0604020202020204" pitchFamily="34" charset="0"/>
                      </a:rPr>
                      <m:t>𝒂</m:t>
                    </m:r>
                  </m:oMath>
                </a14:m>
                <a:r>
                  <a:rPr lang="en-US" sz="2000" b="1" kern="0" dirty="0">
                    <a:solidFill>
                      <a:srgbClr val="FF0000"/>
                    </a:solidFill>
                    <a:latin typeface="Arial" panose="020B0604020202020204" pitchFamily="34" charset="0"/>
                    <a:cs typeface="Arial" panose="020B0604020202020204" pitchFamily="34" charset="0"/>
                  </a:rPr>
                  <a:t>)</a:t>
                </a:r>
              </a:p>
              <a:p>
                <a:pPr lvl="2"/>
                <a14:m>
                  <m:oMath xmlns:m="http://schemas.openxmlformats.org/officeDocument/2006/math">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𝒗</m:t>
                    </m:r>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 </m:t>
                    </m:r>
                  </m:oMath>
                </a14:m>
                <a:r>
                  <a:rPr lang="en-US" sz="1800" kern="0" dirty="0">
                    <a:solidFill>
                      <a:schemeClr val="tx1">
                        <a:lumMod val="95000"/>
                        <a:lumOff val="5000"/>
                      </a:schemeClr>
                    </a:solidFill>
                    <a:latin typeface="Arial" panose="020B0604020202020204" pitchFamily="34" charset="0"/>
                    <a:cs typeface="Arial" panose="020B0604020202020204" pitchFamily="34" charset="0"/>
                  </a:rPr>
                  <a:t>: topic entity in the natural language question </a:t>
                </a:r>
              </a:p>
              <a:p>
                <a:pPr lvl="2"/>
                <a14:m>
                  <m:oMath xmlns:m="http://schemas.openxmlformats.org/officeDocument/2006/math">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𝑷</m:t>
                    </m:r>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 </m:t>
                    </m:r>
                  </m:oMath>
                </a14:m>
                <a:r>
                  <a:rPr lang="en-US" sz="1800" kern="0" dirty="0">
                    <a:solidFill>
                      <a:schemeClr val="tx1">
                        <a:lumMod val="95000"/>
                        <a:lumOff val="5000"/>
                      </a:schemeClr>
                    </a:solidFill>
                    <a:latin typeface="Arial" panose="020B0604020202020204" pitchFamily="34" charset="0"/>
                    <a:cs typeface="Arial" panose="020B0604020202020204" pitchFamily="34" charset="0"/>
                  </a:rPr>
                  <a:t>: the path</a:t>
                </a:r>
              </a:p>
              <a:p>
                <a:pPr lvl="2"/>
                <a14:m>
                  <m:oMath xmlns:m="http://schemas.openxmlformats.org/officeDocument/2006/math">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𝒂</m:t>
                    </m:r>
                    <m:r>
                      <a:rPr lang="en-US" sz="1800" b="1" i="1" kern="0" smtClean="0">
                        <a:solidFill>
                          <a:schemeClr val="tx1">
                            <a:lumMod val="95000"/>
                            <a:lumOff val="5000"/>
                          </a:schemeClr>
                        </a:solidFill>
                        <a:latin typeface="Cambria Math" panose="02040503050406030204" pitchFamily="18" charset="0"/>
                        <a:cs typeface="Arial" panose="020B0604020202020204" pitchFamily="34" charset="0"/>
                      </a:rPr>
                      <m:t> </m:t>
                    </m:r>
                  </m:oMath>
                </a14:m>
                <a:r>
                  <a:rPr lang="en-US" sz="1800" kern="0" dirty="0">
                    <a:solidFill>
                      <a:schemeClr val="tx1">
                        <a:lumMod val="95000"/>
                        <a:lumOff val="5000"/>
                      </a:schemeClr>
                    </a:solidFill>
                    <a:latin typeface="Arial" panose="020B0604020202020204" pitchFamily="34" charset="0"/>
                    <a:cs typeface="Arial" panose="020B0604020202020204" pitchFamily="34" charset="0"/>
                  </a:rPr>
                  <a:t>: the answer</a:t>
                </a:r>
              </a:p>
              <a:p>
                <a:pPr lvl="1"/>
                <a:endParaRPr lang="en-US" dirty="0"/>
              </a:p>
            </p:txBody>
          </p:sp>
        </mc:Choice>
        <mc:Fallback xmlns="">
          <p:sp>
            <p:nvSpPr>
              <p:cNvPr id="3" name="Content Placeholder 2">
                <a:extLst>
                  <a:ext uri="{FF2B5EF4-FFF2-40B4-BE49-F238E27FC236}">
                    <a16:creationId xmlns:a16="http://schemas.microsoft.com/office/drawing/2014/main" id="{44F68873-B848-158C-65D2-FCC98E6E6B04}"/>
                  </a:ext>
                </a:extLst>
              </p:cNvPr>
              <p:cNvSpPr>
                <a:spLocks noGrp="1" noRot="1" noChangeAspect="1" noMove="1" noResize="1" noEditPoints="1" noAdjustHandles="1" noChangeArrowheads="1" noChangeShapeType="1" noTextEdit="1"/>
              </p:cNvSpPr>
              <p:nvPr>
                <p:ph idx="1"/>
              </p:nvPr>
            </p:nvSpPr>
            <p:spPr>
              <a:blipFill>
                <a:blip r:embed="rId3"/>
                <a:stretch>
                  <a:fillRect l="-881" t="-539"/>
                </a:stretch>
              </a:blipFill>
            </p:spPr>
            <p:txBody>
              <a:bodyPr/>
              <a:lstStyle/>
              <a:p>
                <a:r>
                  <a:rPr lang="en-US">
                    <a:noFill/>
                  </a:rPr>
                  <a:t> </a:t>
                </a:r>
              </a:p>
            </p:txBody>
          </p:sp>
        </mc:Fallback>
      </mc:AlternateContent>
      <p:sp>
        <p:nvSpPr>
          <p:cNvPr id="5" name="Slide Number Placeholder 3">
            <a:extLst>
              <a:ext uri="{FF2B5EF4-FFF2-40B4-BE49-F238E27FC236}">
                <a16:creationId xmlns:a16="http://schemas.microsoft.com/office/drawing/2014/main" id="{54D62543-473C-DD39-2D2B-D6C23567A50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47</a:t>
            </a:fld>
            <a:endParaRPr lang="en-US" dirty="0"/>
          </a:p>
        </p:txBody>
      </p:sp>
      <p:pic>
        <p:nvPicPr>
          <p:cNvPr id="7" name="Picture 6">
            <a:extLst>
              <a:ext uri="{FF2B5EF4-FFF2-40B4-BE49-F238E27FC236}">
                <a16:creationId xmlns:a16="http://schemas.microsoft.com/office/drawing/2014/main" id="{81F4E7A6-A44B-108B-D7F9-B97F8A78A844}"/>
              </a:ext>
            </a:extLst>
          </p:cNvPr>
          <p:cNvPicPr>
            <a:picLocks noChangeAspect="1"/>
          </p:cNvPicPr>
          <p:nvPr/>
        </p:nvPicPr>
        <p:blipFill>
          <a:blip r:embed="rId4"/>
          <a:stretch>
            <a:fillRect/>
          </a:stretch>
        </p:blipFill>
        <p:spPr>
          <a:xfrm>
            <a:off x="5970947" y="3801347"/>
            <a:ext cx="5336643" cy="2085519"/>
          </a:xfrm>
          <a:prstGeom prst="rect">
            <a:avLst/>
          </a:prstGeom>
        </p:spPr>
      </p:pic>
    </p:spTree>
    <p:extLst>
      <p:ext uri="{BB962C8B-B14F-4D97-AF65-F5344CB8AC3E}">
        <p14:creationId xmlns:p14="http://schemas.microsoft.com/office/powerpoint/2010/main" val="17452225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2CEEA0-E405-12F5-6138-85EB092A3729}"/>
              </a:ext>
            </a:extLst>
          </p:cNvPr>
          <p:cNvSpPr>
            <a:spLocks noGrp="1"/>
          </p:cNvSpPr>
          <p:nvPr>
            <p:ph type="title"/>
          </p:nvPr>
        </p:nvSpPr>
        <p:spPr/>
        <p:txBody>
          <a:bodyPr>
            <a:normAutofit/>
          </a:bodyPr>
          <a:lstStyle/>
          <a:p>
            <a:r>
              <a:rPr lang="en-US" sz="4000" b="1" kern="0" dirty="0" err="1">
                <a:solidFill>
                  <a:srgbClr val="11284B"/>
                </a:solidFill>
                <a:latin typeface="Arial"/>
                <a:cs typeface="Arial"/>
              </a:rPr>
              <a:t>BiNet</a:t>
            </a:r>
            <a:r>
              <a:rPr lang="en-US" sz="4000" b="1" kern="0" dirty="0">
                <a:solidFill>
                  <a:srgbClr val="11284B"/>
                </a:solidFill>
                <a:latin typeface="Arial"/>
                <a:cs typeface="Arial"/>
              </a:rPr>
              <a:t>: Model Overview</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7F831AE-11C5-1676-58F9-5D8C71817C49}"/>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rgbClr val="FF0000"/>
                    </a:solidFill>
                    <a:latin typeface="Arial" panose="020B0604020202020204" pitchFamily="34" charset="0"/>
                    <a:cs typeface="Arial" panose="020B0604020202020204" pitchFamily="34" charset="0"/>
                  </a:rPr>
                  <a:t>Part1 (Path Decoder): </a:t>
                </a:r>
                <a:r>
                  <a:rPr lang="en-US" sz="2200" kern="0" dirty="0">
                    <a:solidFill>
                      <a:schemeClr val="tx1">
                        <a:lumMod val="95000"/>
                        <a:lumOff val="5000"/>
                      </a:schemeClr>
                    </a:solidFill>
                    <a:latin typeface="Arial" panose="020B0604020202020204" pitchFamily="34" charset="0"/>
                    <a:cs typeface="Arial" panose="020B0604020202020204" pitchFamily="34" charset="0"/>
                  </a:rPr>
                  <a:t>Using an Encoder-Decoder model to transform the natural language to a path </a:t>
                </a:r>
                <a14:m>
                  <m:oMath xmlns:m="http://schemas.openxmlformats.org/officeDocument/2006/math">
                    <m:r>
                      <a:rPr lang="en-US" sz="2200" b="0" i="1" kern="0" smtClean="0">
                        <a:solidFill>
                          <a:schemeClr val="tx1">
                            <a:lumMod val="95000"/>
                            <a:lumOff val="5000"/>
                          </a:schemeClr>
                        </a:solidFill>
                        <a:latin typeface="Cambria Math" panose="02040503050406030204" pitchFamily="18" charset="0"/>
                        <a:cs typeface="Arial" panose="020B0604020202020204" pitchFamily="34" charset="0"/>
                      </a:rPr>
                      <m:t>𝑃</m:t>
                    </m:r>
                  </m:oMath>
                </a14:m>
                <a:endParaRPr lang="en-US" sz="22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chemeClr val="accent1"/>
                    </a:solidFill>
                    <a:latin typeface="Arial" panose="020B0604020202020204" pitchFamily="34" charset="0"/>
                    <a:cs typeface="Arial" panose="020B0604020202020204" pitchFamily="34" charset="0"/>
                  </a:rPr>
                  <a:t>Part2 (Answer Scoring): </a:t>
                </a:r>
                <a:r>
                  <a:rPr lang="en-US" sz="2200" kern="0" dirty="0">
                    <a:solidFill>
                      <a:schemeClr val="tx1">
                        <a:lumMod val="95000"/>
                        <a:lumOff val="5000"/>
                      </a:schemeClr>
                    </a:solidFill>
                    <a:latin typeface="Arial" panose="020B0604020202020204" pitchFamily="34" charset="0"/>
                    <a:cs typeface="Arial" panose="020B0604020202020204" pitchFamily="34" charset="0"/>
                  </a:rPr>
                  <a:t>Using </a:t>
                </a:r>
                <a14:m>
                  <m:oMath xmlns:m="http://schemas.openxmlformats.org/officeDocument/2006/math">
                    <m:r>
                      <a:rPr lang="en-US" sz="2200" kern="0">
                        <a:solidFill>
                          <a:schemeClr val="tx1">
                            <a:lumMod val="95000"/>
                            <a:lumOff val="5000"/>
                          </a:schemeClr>
                        </a:solidFill>
                        <a:latin typeface="Cambria Math" panose="02040503050406030204" pitchFamily="18" charset="0"/>
                        <a:cs typeface="Arial" panose="020B0604020202020204" pitchFamily="34" charset="0"/>
                      </a:rPr>
                      <m:t>𝑃</m:t>
                    </m:r>
                    <m:r>
                      <a:rPr lang="en-US" sz="2200" kern="0">
                        <a:solidFill>
                          <a:schemeClr val="tx1">
                            <a:lumMod val="95000"/>
                            <a:lumOff val="5000"/>
                          </a:schemeClr>
                        </a:solidFill>
                        <a:latin typeface="Cambria Math" panose="02040503050406030204" pitchFamily="18" charset="0"/>
                        <a:cs typeface="Arial" panose="020B0604020202020204" pitchFamily="34" charset="0"/>
                      </a:rPr>
                      <m:t> </m:t>
                    </m:r>
                  </m:oMath>
                </a14:m>
                <a:r>
                  <a:rPr lang="en-US" sz="2200" kern="0" dirty="0">
                    <a:solidFill>
                      <a:schemeClr val="tx1">
                        <a:lumMod val="95000"/>
                        <a:lumOff val="5000"/>
                      </a:schemeClr>
                    </a:solidFill>
                    <a:latin typeface="Arial" panose="020B0604020202020204" pitchFamily="34" charset="0"/>
                    <a:cs typeface="Arial" panose="020B0604020202020204" pitchFamily="34" charset="0"/>
                  </a:rPr>
                  <a:t>to complete the knowledge graph. Finding 𝑘 answer candidates by the answer scoring module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kern="0" dirty="0">
                    <a:solidFill>
                      <a:srgbClr val="C00000"/>
                    </a:solidFill>
                    <a:latin typeface="Arial" panose="020B0604020202020204" pitchFamily="34" charset="0"/>
                    <a:cs typeface="Arial" panose="020B0604020202020204" pitchFamily="34" charset="0"/>
                  </a:rPr>
                  <a:t>Part3 (Answer Refinement): </a:t>
                </a:r>
                <a:r>
                  <a:rPr lang="en-US" sz="2000" kern="0" dirty="0">
                    <a:solidFill>
                      <a:schemeClr val="tx1">
                        <a:lumMod val="95000"/>
                        <a:lumOff val="5000"/>
                      </a:schemeClr>
                    </a:solidFill>
                    <a:latin typeface="Arial" panose="020B0604020202020204" pitchFamily="34" charset="0"/>
                    <a:cs typeface="Arial" panose="020B0604020202020204" pitchFamily="34" charset="0"/>
                  </a:rPr>
                  <a:t>Re-rank answers by Transformer Encoder </a:t>
                </a:r>
              </a:p>
            </p:txBody>
          </p:sp>
        </mc:Choice>
        <mc:Fallback xmlns="">
          <p:sp>
            <p:nvSpPr>
              <p:cNvPr id="3" name="Content Placeholder 2">
                <a:extLst>
                  <a:ext uri="{FF2B5EF4-FFF2-40B4-BE49-F238E27FC236}">
                    <a16:creationId xmlns:a16="http://schemas.microsoft.com/office/drawing/2014/main" id="{57F831AE-11C5-1676-58F9-5D8C71817C49}"/>
                  </a:ext>
                </a:extLst>
              </p:cNvPr>
              <p:cNvSpPr>
                <a:spLocks noGrp="1" noRot="1" noChangeAspect="1" noMove="1" noResize="1" noEditPoints="1" noAdjustHandles="1" noChangeArrowheads="1" noChangeShapeType="1" noTextEdit="1"/>
              </p:cNvSpPr>
              <p:nvPr>
                <p:ph idx="1"/>
              </p:nvPr>
            </p:nvSpPr>
            <p:spPr>
              <a:blipFill>
                <a:blip r:embed="rId3"/>
                <a:stretch>
                  <a:fillRect l="-715" t="-270" r="-82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782E43BE-D77B-8582-4D7A-01928CE14EAA}"/>
              </a:ext>
            </a:extLst>
          </p:cNvPr>
          <p:cNvPicPr>
            <a:picLocks noChangeAspect="1"/>
          </p:cNvPicPr>
          <p:nvPr/>
        </p:nvPicPr>
        <p:blipFill>
          <a:blip r:embed="rId4"/>
          <a:stretch>
            <a:fillRect/>
          </a:stretch>
        </p:blipFill>
        <p:spPr>
          <a:xfrm>
            <a:off x="3106779" y="3832776"/>
            <a:ext cx="5275199" cy="2129358"/>
          </a:xfrm>
          <a:prstGeom prst="rect">
            <a:avLst/>
          </a:prstGeom>
        </p:spPr>
      </p:pic>
      <p:sp>
        <p:nvSpPr>
          <p:cNvPr id="5" name="TextBox 4">
            <a:extLst>
              <a:ext uri="{FF2B5EF4-FFF2-40B4-BE49-F238E27FC236}">
                <a16:creationId xmlns:a16="http://schemas.microsoft.com/office/drawing/2014/main" id="{A276D7FC-46B8-1A49-B935-F25B1A50DE62}"/>
              </a:ext>
            </a:extLst>
          </p:cNvPr>
          <p:cNvSpPr txBox="1"/>
          <p:nvPr/>
        </p:nvSpPr>
        <p:spPr>
          <a:xfrm>
            <a:off x="3525497" y="3765973"/>
            <a:ext cx="724747" cy="369332"/>
          </a:xfrm>
          <a:prstGeom prst="rect">
            <a:avLst/>
          </a:prstGeom>
          <a:noFill/>
        </p:spPr>
        <p:txBody>
          <a:bodyPr wrap="square" rtlCol="0">
            <a:spAutoFit/>
          </a:bodyPr>
          <a:lstStyle/>
          <a:p>
            <a:r>
              <a:rPr lang="en-US" b="1" dirty="0">
                <a:solidFill>
                  <a:srgbClr val="FF0000"/>
                </a:solidFill>
              </a:rPr>
              <a:t>Part1</a:t>
            </a:r>
          </a:p>
        </p:txBody>
      </p:sp>
      <p:sp>
        <p:nvSpPr>
          <p:cNvPr id="6" name="TextBox 5">
            <a:extLst>
              <a:ext uri="{FF2B5EF4-FFF2-40B4-BE49-F238E27FC236}">
                <a16:creationId xmlns:a16="http://schemas.microsoft.com/office/drawing/2014/main" id="{FDC24DEB-C36A-EAF4-5B71-5296F1AB6B8B}"/>
              </a:ext>
            </a:extLst>
          </p:cNvPr>
          <p:cNvSpPr txBox="1"/>
          <p:nvPr/>
        </p:nvSpPr>
        <p:spPr>
          <a:xfrm>
            <a:off x="6095977" y="4237841"/>
            <a:ext cx="724747" cy="369332"/>
          </a:xfrm>
          <a:prstGeom prst="rect">
            <a:avLst/>
          </a:prstGeom>
          <a:noFill/>
        </p:spPr>
        <p:txBody>
          <a:bodyPr wrap="square" rtlCol="0">
            <a:spAutoFit/>
          </a:bodyPr>
          <a:lstStyle/>
          <a:p>
            <a:r>
              <a:rPr lang="en-US" b="1" dirty="0">
                <a:solidFill>
                  <a:srgbClr val="003297"/>
                </a:solidFill>
              </a:rPr>
              <a:t>Part2</a:t>
            </a:r>
          </a:p>
        </p:txBody>
      </p:sp>
      <p:sp>
        <p:nvSpPr>
          <p:cNvPr id="7" name="TextBox 6">
            <a:extLst>
              <a:ext uri="{FF2B5EF4-FFF2-40B4-BE49-F238E27FC236}">
                <a16:creationId xmlns:a16="http://schemas.microsoft.com/office/drawing/2014/main" id="{228BBDBC-3EA9-E927-EFCB-3952EE158389}"/>
              </a:ext>
            </a:extLst>
          </p:cNvPr>
          <p:cNvSpPr txBox="1"/>
          <p:nvPr/>
        </p:nvSpPr>
        <p:spPr>
          <a:xfrm>
            <a:off x="8322710" y="4607173"/>
            <a:ext cx="724747" cy="369332"/>
          </a:xfrm>
          <a:prstGeom prst="rect">
            <a:avLst/>
          </a:prstGeom>
          <a:noFill/>
        </p:spPr>
        <p:txBody>
          <a:bodyPr wrap="square" rtlCol="0">
            <a:spAutoFit/>
          </a:bodyPr>
          <a:lstStyle/>
          <a:p>
            <a:r>
              <a:rPr lang="en-US" b="1" dirty="0">
                <a:solidFill>
                  <a:schemeClr val="accent2"/>
                </a:solidFill>
              </a:rPr>
              <a:t>Part3</a:t>
            </a:r>
          </a:p>
        </p:txBody>
      </p:sp>
      <p:sp>
        <p:nvSpPr>
          <p:cNvPr id="8" name="Rounded Rectangle 7">
            <a:extLst>
              <a:ext uri="{FF2B5EF4-FFF2-40B4-BE49-F238E27FC236}">
                <a16:creationId xmlns:a16="http://schemas.microsoft.com/office/drawing/2014/main" id="{5F451CE5-6CD5-8D1D-6711-8FD28585722A}"/>
              </a:ext>
            </a:extLst>
          </p:cNvPr>
          <p:cNvSpPr/>
          <p:nvPr/>
        </p:nvSpPr>
        <p:spPr>
          <a:xfrm>
            <a:off x="3106779" y="3832776"/>
            <a:ext cx="1519703" cy="2129358"/>
          </a:xfrm>
          <a:prstGeom prst="roundRect">
            <a:avLst>
              <a:gd name="adj" fmla="val 7265"/>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ounded Rectangle 8">
            <a:extLst>
              <a:ext uri="{FF2B5EF4-FFF2-40B4-BE49-F238E27FC236}">
                <a16:creationId xmlns:a16="http://schemas.microsoft.com/office/drawing/2014/main" id="{7CAF07E7-98DD-9C6A-B9C3-892BE09A26CD}"/>
              </a:ext>
            </a:extLst>
          </p:cNvPr>
          <p:cNvSpPr/>
          <p:nvPr/>
        </p:nvSpPr>
        <p:spPr>
          <a:xfrm>
            <a:off x="4668962" y="3832776"/>
            <a:ext cx="2151762" cy="2129358"/>
          </a:xfrm>
          <a:prstGeom prst="roundRect">
            <a:avLst>
              <a:gd name="adj" fmla="val 7265"/>
            </a:avLst>
          </a:prstGeom>
          <a:noFill/>
          <a:ln w="47625">
            <a:solidFill>
              <a:srgbClr val="00329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2F5E1BDD-C1B0-8E1A-9FA8-BD1F406633AE}"/>
              </a:ext>
            </a:extLst>
          </p:cNvPr>
          <p:cNvSpPr/>
          <p:nvPr/>
        </p:nvSpPr>
        <p:spPr>
          <a:xfrm>
            <a:off x="6862465" y="3813323"/>
            <a:ext cx="2151762" cy="2129358"/>
          </a:xfrm>
          <a:prstGeom prst="roundRect">
            <a:avLst>
              <a:gd name="adj" fmla="val 7265"/>
            </a:avLst>
          </a:prstGeom>
          <a:noFill/>
          <a:ln w="4762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lide Number Placeholder 3">
            <a:extLst>
              <a:ext uri="{FF2B5EF4-FFF2-40B4-BE49-F238E27FC236}">
                <a16:creationId xmlns:a16="http://schemas.microsoft.com/office/drawing/2014/main" id="{CBA84D93-7B26-94F7-BC97-5B6F6E53EBEE}"/>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48</a:t>
            </a:fld>
            <a:endParaRPr lang="en-US" dirty="0"/>
          </a:p>
        </p:txBody>
      </p:sp>
      <p:sp>
        <p:nvSpPr>
          <p:cNvPr id="12" name="TextBox 11">
            <a:extLst>
              <a:ext uri="{FF2B5EF4-FFF2-40B4-BE49-F238E27FC236}">
                <a16:creationId xmlns:a16="http://schemas.microsoft.com/office/drawing/2014/main" id="{698E27D5-C03F-A4D9-BD1B-626F0414C4E2}"/>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L. Liu, B. Du, J. Xu, Y. Xia, H. Tong. 2022. Joint Knowledge Graph Completion and Question Answering (KDD 22).  </a:t>
            </a:r>
          </a:p>
        </p:txBody>
      </p:sp>
    </p:spTree>
    <p:extLst>
      <p:ext uri="{BB962C8B-B14F-4D97-AF65-F5344CB8AC3E}">
        <p14:creationId xmlns:p14="http://schemas.microsoft.com/office/powerpoint/2010/main" val="147771288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32F5BF-6641-FDD7-440A-B1E585081856}"/>
              </a:ext>
            </a:extLst>
          </p:cNvPr>
          <p:cNvSpPr>
            <a:spLocks noGrp="1"/>
          </p:cNvSpPr>
          <p:nvPr>
            <p:ph type="title"/>
          </p:nvPr>
        </p:nvSpPr>
        <p:spPr/>
        <p:txBody>
          <a:bodyPr>
            <a:normAutofit/>
          </a:bodyPr>
          <a:lstStyle/>
          <a:p>
            <a:r>
              <a:rPr lang="en-US" sz="4000" b="1" kern="0" dirty="0" err="1">
                <a:solidFill>
                  <a:srgbClr val="11284B"/>
                </a:solidFill>
                <a:latin typeface="Arial"/>
                <a:cs typeface="Arial"/>
              </a:rPr>
              <a:t>BiNet</a:t>
            </a:r>
            <a:r>
              <a:rPr lang="en-US" sz="4000" b="1" kern="0" dirty="0">
                <a:solidFill>
                  <a:srgbClr val="11284B"/>
                </a:solidFill>
                <a:latin typeface="Arial"/>
                <a:cs typeface="Arial"/>
              </a:rPr>
              <a:t>: Experiment</a:t>
            </a:r>
          </a:p>
        </p:txBody>
      </p:sp>
      <p:sp>
        <p:nvSpPr>
          <p:cNvPr id="3" name="Content Placeholder 2">
            <a:extLst>
              <a:ext uri="{FF2B5EF4-FFF2-40B4-BE49-F238E27FC236}">
                <a16:creationId xmlns:a16="http://schemas.microsoft.com/office/drawing/2014/main" id="{C07C7515-E46F-9462-D6BD-093B60DABE0D}"/>
              </a:ext>
            </a:extLst>
          </p:cNvPr>
          <p:cNvSpPr>
            <a:spLocks noGrp="1"/>
          </p:cNvSpPr>
          <p:nvPr>
            <p:ph idx="1"/>
          </p:nvPr>
        </p:nvSpPr>
        <p:spPr>
          <a:xfrm>
            <a:off x="507999" y="1600203"/>
            <a:ext cx="11979702" cy="4525963"/>
          </a:xfrm>
        </p:spPr>
        <p:txBody>
          <a:bodyPr/>
          <a:lstStyle/>
          <a:p>
            <a:pPr marL="342900" indent="-342900" fontAlgn="base">
              <a:lnSpc>
                <a:spcPct val="110000"/>
              </a:lnSpc>
              <a:spcBef>
                <a:spcPct val="20000"/>
              </a:spcBef>
              <a:spcAft>
                <a:spcPct val="0"/>
              </a:spcAft>
              <a:buSzPct val="110000"/>
              <a:buFont typeface="Wingdings" panose="05000000000000000000" pitchFamily="2" charset="2"/>
              <a:buChar char="q"/>
            </a:pPr>
            <a:r>
              <a:rPr lang="en-US" sz="2400" kern="0" dirty="0" err="1">
                <a:solidFill>
                  <a:schemeClr val="tx1">
                    <a:lumMod val="95000"/>
                    <a:lumOff val="5000"/>
                  </a:schemeClr>
                </a:solidFill>
                <a:latin typeface="Arial" panose="020B0604020202020204" pitchFamily="34" charset="0"/>
                <a:cs typeface="Arial" panose="020B0604020202020204" pitchFamily="34" charset="0"/>
              </a:rPr>
              <a:t>MetaQA</a:t>
            </a:r>
            <a:r>
              <a:rPr lang="en-US" sz="2400" kern="0" dirty="0">
                <a:solidFill>
                  <a:schemeClr val="tx1">
                    <a:lumMod val="95000"/>
                    <a:lumOff val="5000"/>
                  </a:schemeClr>
                </a:solidFill>
                <a:latin typeface="Arial" panose="020B0604020202020204" pitchFamily="34" charset="0"/>
                <a:cs typeface="Arial" panose="020B0604020202020204" pitchFamily="34" charset="0"/>
              </a:rPr>
              <a:t>: Question answering accuracy</a:t>
            </a:r>
          </a:p>
          <a:p>
            <a:endParaRPr lang="en-US" dirty="0"/>
          </a:p>
          <a:p>
            <a:endParaRPr lang="en-US" dirty="0"/>
          </a:p>
          <a:p>
            <a:pPr marL="0" indent="0">
              <a:buNone/>
            </a:pPr>
            <a:r>
              <a:rPr lang="en-US" sz="2400" dirty="0"/>
              <a:t>	</a:t>
            </a:r>
          </a:p>
          <a:p>
            <a:pPr marL="0" indent="0">
              <a:buNone/>
            </a:pPr>
            <a:r>
              <a:rPr lang="zh-CN" altLang="en-US" sz="2400" dirty="0"/>
              <a:t>                  </a:t>
            </a:r>
            <a:endParaRPr lang="en-US" sz="2400" dirty="0"/>
          </a:p>
          <a:p>
            <a:pPr marL="342900" indent="-342900" fontAlgn="base">
              <a:lnSpc>
                <a:spcPct val="11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Observations</a:t>
            </a:r>
          </a:p>
          <a:p>
            <a:pPr marL="742950" lvl="1" indent="-285750" fontAlgn="base">
              <a:lnSpc>
                <a:spcPct val="11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An</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average advantage</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of</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2.5% on 50% KG and an</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average advantage</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of</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3.5% on 30% KG</a:t>
            </a:r>
          </a:p>
          <a:p>
            <a:pPr marL="742950" lvl="1" indent="-285750" fontAlgn="base">
              <a:lnSpc>
                <a:spcPct val="11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For sparse KG, </a:t>
            </a:r>
            <a:r>
              <a:rPr lang="en-US" altLang="zh-CN" sz="2000" kern="0" dirty="0" err="1">
                <a:solidFill>
                  <a:schemeClr val="tx1">
                    <a:lumMod val="95000"/>
                    <a:lumOff val="5000"/>
                  </a:schemeClr>
                </a:solidFill>
                <a:latin typeface="Arial" panose="020B0604020202020204" pitchFamily="34" charset="0"/>
                <a:cs typeface="Arial" panose="020B0604020202020204" pitchFamily="34" charset="0"/>
              </a:rPr>
              <a:t>BiNet</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 outperforms baseline more </a:t>
            </a:r>
          </a:p>
          <a:p>
            <a:pPr marL="742950" lvl="1" indent="-285750" fontAlgn="base">
              <a:lnSpc>
                <a:spcPct val="11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For longer path questions, </a:t>
            </a:r>
            <a:r>
              <a:rPr lang="en-US" altLang="zh-CN" sz="2000" kern="0" dirty="0" err="1">
                <a:solidFill>
                  <a:schemeClr val="tx1">
                    <a:lumMod val="95000"/>
                    <a:lumOff val="5000"/>
                  </a:schemeClr>
                </a:solidFill>
                <a:latin typeface="Arial" panose="020B0604020202020204" pitchFamily="34" charset="0"/>
                <a:cs typeface="Arial" panose="020B0604020202020204" pitchFamily="34" charset="0"/>
              </a:rPr>
              <a:t>BiNet</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 outperforms</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baselines</a:t>
            </a:r>
            <a:r>
              <a:rPr lang="zh-CN" altLang="en-US" sz="20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more</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endParaRPr lang="en-US" dirty="0"/>
          </a:p>
        </p:txBody>
      </p:sp>
      <p:pic>
        <p:nvPicPr>
          <p:cNvPr id="4" name="Content Placeholder 6">
            <a:extLst>
              <a:ext uri="{FF2B5EF4-FFF2-40B4-BE49-F238E27FC236}">
                <a16:creationId xmlns:a16="http://schemas.microsoft.com/office/drawing/2014/main" id="{82AD1442-7B7D-CB5B-4068-199A221BE166}"/>
              </a:ext>
            </a:extLst>
          </p:cNvPr>
          <p:cNvPicPr>
            <a:picLocks noChangeAspect="1"/>
          </p:cNvPicPr>
          <p:nvPr/>
        </p:nvPicPr>
        <p:blipFill>
          <a:blip r:embed="rId3"/>
          <a:stretch>
            <a:fillRect/>
          </a:stretch>
        </p:blipFill>
        <p:spPr>
          <a:xfrm>
            <a:off x="2051891" y="2171816"/>
            <a:ext cx="8305800" cy="1697370"/>
          </a:xfrm>
          <a:prstGeom prst="rect">
            <a:avLst/>
          </a:prstGeom>
        </p:spPr>
      </p:pic>
      <p:sp>
        <p:nvSpPr>
          <p:cNvPr id="7" name="Slide Number Placeholder 3">
            <a:extLst>
              <a:ext uri="{FF2B5EF4-FFF2-40B4-BE49-F238E27FC236}">
                <a16:creationId xmlns:a16="http://schemas.microsoft.com/office/drawing/2014/main" id="{0B3F19A2-A2CA-4A18-E53A-93663D806687}"/>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49</a:t>
            </a:fld>
            <a:endParaRPr lang="en-US" dirty="0"/>
          </a:p>
        </p:txBody>
      </p:sp>
      <p:sp>
        <p:nvSpPr>
          <p:cNvPr id="8" name="Arrow: Right 7">
            <a:extLst>
              <a:ext uri="{FF2B5EF4-FFF2-40B4-BE49-F238E27FC236}">
                <a16:creationId xmlns:a16="http://schemas.microsoft.com/office/drawing/2014/main" id="{5D3AB852-ACD1-0B29-A101-F77CFC0DC6E2}"/>
              </a:ext>
            </a:extLst>
          </p:cNvPr>
          <p:cNvSpPr/>
          <p:nvPr/>
        </p:nvSpPr>
        <p:spPr>
          <a:xfrm>
            <a:off x="1650571" y="3536254"/>
            <a:ext cx="345440" cy="270933"/>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45F21FD7-B201-C2B6-0C48-5E3A0FC6145C}"/>
              </a:ext>
            </a:extLst>
          </p:cNvPr>
          <p:cNvSpPr txBox="1"/>
          <p:nvPr/>
        </p:nvSpPr>
        <p:spPr>
          <a:xfrm>
            <a:off x="810452" y="5962389"/>
            <a:ext cx="10162348"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L. Liu, B. Du, J. Xu, Y. Xia, H. Tong. 2022. Joint Knowledge Graph Completion and Question Answering (KDD 22).  </a:t>
            </a:r>
          </a:p>
        </p:txBody>
      </p:sp>
    </p:spTree>
    <p:extLst>
      <p:ext uri="{BB962C8B-B14F-4D97-AF65-F5344CB8AC3E}">
        <p14:creationId xmlns:p14="http://schemas.microsoft.com/office/powerpoint/2010/main" val="33044001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What is </a:t>
            </a:r>
            <a:r>
              <a:rPr lang="en-US" sz="4000" b="1" kern="0" dirty="0">
                <a:solidFill>
                  <a:srgbClr val="11284B"/>
                </a:solidFill>
                <a:latin typeface="Arial"/>
                <a:cs typeface="Arial"/>
              </a:rPr>
              <a:t>Knowledge Graph Reasoning?</a:t>
            </a:r>
          </a:p>
        </p:txBody>
      </p:sp>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508000" y="1600203"/>
            <a:ext cx="11528056" cy="4525963"/>
          </a:xfrm>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Goal</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r>
              <a:rPr lang="en-US" sz="2400" b="1" kern="0" dirty="0">
                <a:solidFill>
                  <a:srgbClr val="FF0000"/>
                </a:solidFill>
                <a:latin typeface="Arial" panose="020B0604020202020204" pitchFamily="34" charset="0"/>
                <a:cs typeface="Arial" panose="020B0604020202020204" pitchFamily="34" charset="0"/>
              </a:rPr>
              <a:t>Infer or discover </a:t>
            </a:r>
            <a:r>
              <a:rPr lang="en-US" sz="2400" kern="0" dirty="0">
                <a:solidFill>
                  <a:schemeClr val="tx1">
                    <a:lumMod val="95000"/>
                    <a:lumOff val="5000"/>
                  </a:schemeClr>
                </a:solidFill>
                <a:latin typeface="Arial" panose="020B0604020202020204" pitchFamily="34" charset="0"/>
                <a:cs typeface="Arial" panose="020B0604020202020204" pitchFamily="34" charset="0"/>
              </a:rPr>
              <a:t>new knowledge according to </a:t>
            </a:r>
            <a:r>
              <a:rPr lang="en-US" sz="2400" b="1" kern="0" dirty="0">
                <a:solidFill>
                  <a:srgbClr val="FF0000"/>
                </a:solidFill>
                <a:latin typeface="Arial" panose="020B0604020202020204" pitchFamily="34" charset="0"/>
                <a:cs typeface="Arial" panose="020B0604020202020204" pitchFamily="34" charset="0"/>
              </a:rPr>
              <a:t>existing information </a:t>
            </a:r>
            <a:r>
              <a:rPr lang="en-US" sz="2400" kern="0" dirty="0">
                <a:solidFill>
                  <a:schemeClr val="tx1">
                    <a:lumMod val="95000"/>
                    <a:lumOff val="5000"/>
                  </a:schemeClr>
                </a:solidFill>
                <a:latin typeface="Arial" panose="020B0604020202020204" pitchFamily="34" charset="0"/>
                <a:cs typeface="Arial" panose="020B0604020202020204" pitchFamily="34" charset="0"/>
              </a:rPr>
              <a:t>in knowledge graphs in response to a query [1]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Benefit: </a:t>
            </a:r>
            <a:r>
              <a:rPr lang="en-US" sz="2400" kern="0" dirty="0">
                <a:solidFill>
                  <a:schemeClr val="tx1">
                    <a:lumMod val="95000"/>
                    <a:lumOff val="5000"/>
                  </a:schemeClr>
                </a:solidFill>
                <a:latin typeface="Arial" panose="020B0604020202020204" pitchFamily="34" charset="0"/>
                <a:cs typeface="Arial" panose="020B0604020202020204" pitchFamily="34" charset="0"/>
              </a:rPr>
              <a:t>Enable models to learn from and reason with structured knowledge graph data </a:t>
            </a:r>
          </a:p>
          <a:p>
            <a:endParaRPr lang="en-US" dirty="0"/>
          </a:p>
        </p:txBody>
      </p:sp>
      <p:pic>
        <p:nvPicPr>
          <p:cNvPr id="5" name="Picture 4">
            <a:extLst>
              <a:ext uri="{FF2B5EF4-FFF2-40B4-BE49-F238E27FC236}">
                <a16:creationId xmlns:a16="http://schemas.microsoft.com/office/drawing/2014/main" id="{2725F157-3335-0BD3-A12F-41F5DEE95FD7}"/>
              </a:ext>
            </a:extLst>
          </p:cNvPr>
          <p:cNvPicPr>
            <a:picLocks noChangeAspect="1"/>
          </p:cNvPicPr>
          <p:nvPr/>
        </p:nvPicPr>
        <p:blipFill>
          <a:blip r:embed="rId3"/>
          <a:stretch>
            <a:fillRect/>
          </a:stretch>
        </p:blipFill>
        <p:spPr>
          <a:xfrm>
            <a:off x="677565" y="3737440"/>
            <a:ext cx="3818432" cy="2166226"/>
          </a:xfrm>
          <a:prstGeom prst="rect">
            <a:avLst/>
          </a:prstGeom>
        </p:spPr>
      </p:pic>
      <p:sp>
        <p:nvSpPr>
          <p:cNvPr id="8" name="Rectangle 7">
            <a:extLst>
              <a:ext uri="{FF2B5EF4-FFF2-40B4-BE49-F238E27FC236}">
                <a16:creationId xmlns:a16="http://schemas.microsoft.com/office/drawing/2014/main" id="{C8C89E8A-327B-964A-740A-E73021D30D23}"/>
              </a:ext>
            </a:extLst>
          </p:cNvPr>
          <p:cNvSpPr/>
          <p:nvPr/>
        </p:nvSpPr>
        <p:spPr>
          <a:xfrm>
            <a:off x="2790611" y="4081062"/>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Connector: Elbow 8">
            <a:extLst>
              <a:ext uri="{FF2B5EF4-FFF2-40B4-BE49-F238E27FC236}">
                <a16:creationId xmlns:a16="http://schemas.microsoft.com/office/drawing/2014/main" id="{7E67319C-587F-48A1-E33C-626AD765A79D}"/>
              </a:ext>
            </a:extLst>
          </p:cNvPr>
          <p:cNvCxnSpPr>
            <a:cxnSpLocks/>
            <a:stCxn id="17" idx="2"/>
            <a:endCxn id="8" idx="3"/>
          </p:cNvCxnSpPr>
          <p:nvPr/>
        </p:nvCxnSpPr>
        <p:spPr>
          <a:xfrm rot="5400000">
            <a:off x="3254949" y="3298371"/>
            <a:ext cx="386933" cy="1224169"/>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Arrow: Right 9">
            <a:extLst>
              <a:ext uri="{FF2B5EF4-FFF2-40B4-BE49-F238E27FC236}">
                <a16:creationId xmlns:a16="http://schemas.microsoft.com/office/drawing/2014/main" id="{929DC724-1BC7-543B-4A65-6936A6381428}"/>
              </a:ext>
            </a:extLst>
          </p:cNvPr>
          <p:cNvSpPr/>
          <p:nvPr/>
        </p:nvSpPr>
        <p:spPr>
          <a:xfrm>
            <a:off x="5432211" y="4126781"/>
            <a:ext cx="860213" cy="246111"/>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3339034-656A-FE30-A257-1CD40EB29E40}"/>
              </a:ext>
            </a:extLst>
          </p:cNvPr>
          <p:cNvSpPr txBox="1"/>
          <p:nvPr/>
        </p:nvSpPr>
        <p:spPr>
          <a:xfrm>
            <a:off x="5472611" y="3737440"/>
            <a:ext cx="672107" cy="400110"/>
          </a:xfrm>
          <a:prstGeom prst="rect">
            <a:avLst/>
          </a:prstGeom>
          <a:noFill/>
        </p:spPr>
        <p:txBody>
          <a:bodyPr wrap="none" rtlCol="0">
            <a:spAutoFit/>
          </a:bodyPr>
          <a:lstStyle/>
          <a:p>
            <a:r>
              <a:rPr lang="en-US" sz="2000" dirty="0"/>
              <a:t>Infer</a:t>
            </a:r>
          </a:p>
        </p:txBody>
      </p:sp>
      <p:pic>
        <p:nvPicPr>
          <p:cNvPr id="12" name="Picture 11">
            <a:extLst>
              <a:ext uri="{FF2B5EF4-FFF2-40B4-BE49-F238E27FC236}">
                <a16:creationId xmlns:a16="http://schemas.microsoft.com/office/drawing/2014/main" id="{F7C0FD12-6D06-BDE5-6776-B871F95BDD66}"/>
              </a:ext>
            </a:extLst>
          </p:cNvPr>
          <p:cNvPicPr>
            <a:picLocks noChangeAspect="1"/>
          </p:cNvPicPr>
          <p:nvPr/>
        </p:nvPicPr>
        <p:blipFill>
          <a:blip r:embed="rId3"/>
          <a:stretch>
            <a:fillRect/>
          </a:stretch>
        </p:blipFill>
        <p:spPr>
          <a:xfrm>
            <a:off x="7180169" y="3737440"/>
            <a:ext cx="3818432" cy="2166226"/>
          </a:xfrm>
          <a:prstGeom prst="rect">
            <a:avLst/>
          </a:prstGeom>
        </p:spPr>
      </p:pic>
      <p:sp>
        <p:nvSpPr>
          <p:cNvPr id="13" name="TextBox 12">
            <a:extLst>
              <a:ext uri="{FF2B5EF4-FFF2-40B4-BE49-F238E27FC236}">
                <a16:creationId xmlns:a16="http://schemas.microsoft.com/office/drawing/2014/main" id="{992DCC28-EDDB-B667-FBF0-DE32DB006EA9}"/>
              </a:ext>
            </a:extLst>
          </p:cNvPr>
          <p:cNvSpPr txBox="1"/>
          <p:nvPr/>
        </p:nvSpPr>
        <p:spPr>
          <a:xfrm>
            <a:off x="7891138" y="3250169"/>
            <a:ext cx="1853777" cy="400110"/>
          </a:xfrm>
          <a:prstGeom prst="rect">
            <a:avLst/>
          </a:prstGeom>
          <a:noFill/>
        </p:spPr>
        <p:txBody>
          <a:bodyPr wrap="none" rtlCol="0">
            <a:spAutoFit/>
          </a:bodyPr>
          <a:lstStyle/>
          <a:p>
            <a:r>
              <a:rPr lang="en-US" sz="2000" dirty="0"/>
              <a:t>New knowledge</a:t>
            </a:r>
          </a:p>
        </p:txBody>
      </p:sp>
      <p:sp>
        <p:nvSpPr>
          <p:cNvPr id="15" name="Rectangle 14">
            <a:extLst>
              <a:ext uri="{FF2B5EF4-FFF2-40B4-BE49-F238E27FC236}">
                <a16:creationId xmlns:a16="http://schemas.microsoft.com/office/drawing/2014/main" id="{764FD9B6-B169-FE2A-DFC4-243CFBE76C6D}"/>
              </a:ext>
            </a:extLst>
          </p:cNvPr>
          <p:cNvSpPr/>
          <p:nvPr/>
        </p:nvSpPr>
        <p:spPr>
          <a:xfrm>
            <a:off x="9293215" y="4081062"/>
            <a:ext cx="45719" cy="4571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Connector: Elbow 15">
            <a:extLst>
              <a:ext uri="{FF2B5EF4-FFF2-40B4-BE49-F238E27FC236}">
                <a16:creationId xmlns:a16="http://schemas.microsoft.com/office/drawing/2014/main" id="{517C058E-1257-93F2-D579-9AA42F01E21F}"/>
              </a:ext>
            </a:extLst>
          </p:cNvPr>
          <p:cNvCxnSpPr>
            <a:cxnSpLocks/>
            <a:stCxn id="13" idx="3"/>
            <a:endCxn id="15" idx="3"/>
          </p:cNvCxnSpPr>
          <p:nvPr/>
        </p:nvCxnSpPr>
        <p:spPr>
          <a:xfrm flipH="1">
            <a:off x="9338934" y="3450224"/>
            <a:ext cx="405981" cy="653698"/>
          </a:xfrm>
          <a:prstGeom prst="bentConnector3">
            <a:avLst>
              <a:gd name="adj1" fmla="val -56308"/>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DD8E44E8-2DCA-356B-8AD0-B58FB9F5B8CC}"/>
              </a:ext>
            </a:extLst>
          </p:cNvPr>
          <p:cNvSpPr txBox="1"/>
          <p:nvPr/>
        </p:nvSpPr>
        <p:spPr>
          <a:xfrm>
            <a:off x="3570621" y="3316879"/>
            <a:ext cx="979755" cy="400110"/>
          </a:xfrm>
          <a:prstGeom prst="rect">
            <a:avLst/>
          </a:prstGeom>
          <a:noFill/>
        </p:spPr>
        <p:txBody>
          <a:bodyPr wrap="none" rtlCol="0">
            <a:spAutoFit/>
          </a:bodyPr>
          <a:lstStyle/>
          <a:p>
            <a:r>
              <a:rPr lang="en-US" sz="2000" dirty="0"/>
              <a:t>Missing</a:t>
            </a:r>
          </a:p>
        </p:txBody>
      </p:sp>
      <p:cxnSp>
        <p:nvCxnSpPr>
          <p:cNvPr id="18" name="Straight Arrow Connector 17">
            <a:extLst>
              <a:ext uri="{FF2B5EF4-FFF2-40B4-BE49-F238E27FC236}">
                <a16:creationId xmlns:a16="http://schemas.microsoft.com/office/drawing/2014/main" id="{4B54379D-A0F0-46EA-14BD-951F65F39471}"/>
              </a:ext>
            </a:extLst>
          </p:cNvPr>
          <p:cNvCxnSpPr>
            <a:cxnSpLocks/>
          </p:cNvCxnSpPr>
          <p:nvPr/>
        </p:nvCxnSpPr>
        <p:spPr>
          <a:xfrm flipV="1">
            <a:off x="8761511" y="4013905"/>
            <a:ext cx="577423" cy="433493"/>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FB5602F-33B6-3B98-69E7-3BE8E0DBCCE3}"/>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X. Chen, S. Jia, and Y. Xiang. 2020. A review: Knowledge reasoning over knowledge graph (Expert Systems with Applications 20).</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a:t>
            </a:fld>
            <a:endParaRPr lang="en-US" dirty="0"/>
          </a:p>
        </p:txBody>
      </p:sp>
    </p:spTree>
    <p:extLst>
      <p:ext uri="{BB962C8B-B14F-4D97-AF65-F5344CB8AC3E}">
        <p14:creationId xmlns:p14="http://schemas.microsoft.com/office/powerpoint/2010/main" val="29545087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Overview of Part </a:t>
            </a:r>
            <a:r>
              <a:rPr lang="en-US" altLang="zh-CN" sz="4000" b="1" kern="0" dirty="0">
                <a:solidFill>
                  <a:srgbClr val="11284B"/>
                </a:solidFill>
                <a:latin typeface="Arial"/>
                <a:cs typeface="Arial"/>
              </a:rPr>
              <a:t>II</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50</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t>Reasoning for Different Query Types</a:t>
            </a:r>
            <a:endParaRPr lang="en-US" sz="2800" b="1" dirty="0">
              <a:solidFill>
                <a:schemeClr val="bg1"/>
              </a:solidFill>
            </a:endParaRPr>
          </a:p>
        </p:txBody>
      </p: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2036549"/>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1" name="Rectangle: Rounded Corners 10">
            <a:extLst>
              <a:ext uri="{FF2B5EF4-FFF2-40B4-BE49-F238E27FC236}">
                <a16:creationId xmlns:a16="http://schemas.microsoft.com/office/drawing/2014/main" id="{AA12A675-FFCB-0998-AC91-E3E036807B7F}"/>
              </a:ext>
            </a:extLst>
          </p:cNvPr>
          <p:cNvSpPr/>
          <p:nvPr/>
        </p:nvSpPr>
        <p:spPr>
          <a:xfrm>
            <a:off x="1405856" y="3344191"/>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EmbedKGQA</a:t>
            </a:r>
            <a:endParaRPr lang="en-US" sz="1600" b="1" dirty="0">
              <a:solidFill>
                <a:schemeClr val="tx1"/>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60292" y="2806961"/>
            <a:ext cx="2266121" cy="584775"/>
          </a:xfrm>
          <a:prstGeom prst="rect">
            <a:avLst/>
          </a:prstGeom>
          <a:noFill/>
        </p:spPr>
        <p:txBody>
          <a:bodyPr wrap="square" rtlCol="0">
            <a:spAutoFit/>
          </a:bodyPr>
          <a:lstStyle/>
          <a:p>
            <a:pPr algn="ctr"/>
            <a:r>
              <a:rPr lang="en-US" sz="1600" b="1" dirty="0"/>
              <a:t>Reasoning for Multi-hop Queries</a:t>
            </a:r>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8604925" y="2731393"/>
            <a:ext cx="2266121" cy="2036550"/>
          </a:xfrm>
          <a:prstGeom prst="roundRect">
            <a:avLst/>
          </a:prstGeom>
          <a:solidFill>
            <a:srgbClr val="D3EC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9" name="Rectangle: Rounded Corners 10">
            <a:extLst>
              <a:ext uri="{FF2B5EF4-FFF2-40B4-BE49-F238E27FC236}">
                <a16:creationId xmlns:a16="http://schemas.microsoft.com/office/drawing/2014/main" id="{DDC7AEDE-470B-4562-6C76-80B3ED42F9BE}"/>
              </a:ext>
            </a:extLst>
          </p:cNvPr>
          <p:cNvSpPr/>
          <p:nvPr/>
        </p:nvSpPr>
        <p:spPr>
          <a:xfrm>
            <a:off x="8650488" y="3344190"/>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rgbClr val="C00000"/>
                </a:solidFill>
              </a:rPr>
              <a:t>Conquer</a:t>
            </a:r>
          </a:p>
        </p:txBody>
      </p:sp>
      <p:sp>
        <p:nvSpPr>
          <p:cNvPr id="20" name="TextBox 19">
            <a:extLst>
              <a:ext uri="{FF2B5EF4-FFF2-40B4-BE49-F238E27FC236}">
                <a16:creationId xmlns:a16="http://schemas.microsoft.com/office/drawing/2014/main" id="{FB591FF2-27CE-AF14-C1FD-D960418C2A31}"/>
              </a:ext>
            </a:extLst>
          </p:cNvPr>
          <p:cNvSpPr txBox="1"/>
          <p:nvPr/>
        </p:nvSpPr>
        <p:spPr>
          <a:xfrm>
            <a:off x="8604924" y="2806960"/>
            <a:ext cx="2266121" cy="584775"/>
          </a:xfrm>
          <a:prstGeom prst="rect">
            <a:avLst/>
          </a:prstGeom>
          <a:noFill/>
        </p:spPr>
        <p:txBody>
          <a:bodyPr wrap="square" rtlCol="0">
            <a:spAutoFit/>
          </a:bodyPr>
          <a:lstStyle/>
          <a:p>
            <a:pPr algn="ctr"/>
            <a:r>
              <a:rPr lang="en-US" sz="1600" b="1" dirty="0"/>
              <a:t>Reasoning for Conversational Queries</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7717750" y="711156"/>
            <a:ext cx="405519" cy="3634954"/>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sp>
        <p:nvSpPr>
          <p:cNvPr id="38" name="Rectangle: Rounded Corners 10">
            <a:extLst>
              <a:ext uri="{FF2B5EF4-FFF2-40B4-BE49-F238E27FC236}">
                <a16:creationId xmlns:a16="http://schemas.microsoft.com/office/drawing/2014/main" id="{DC99965C-5DD2-DDFD-D81B-2F6AF4941FE1}"/>
              </a:ext>
            </a:extLst>
          </p:cNvPr>
          <p:cNvSpPr/>
          <p:nvPr/>
        </p:nvSpPr>
        <p:spPr>
          <a:xfrm>
            <a:off x="1405854" y="3944247"/>
            <a:ext cx="2174991" cy="529294"/>
          </a:xfrm>
          <a:prstGeom prst="roundRect">
            <a:avLst/>
          </a:prstGeom>
          <a:solidFill>
            <a:srgbClr val="FFC000"/>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err="1">
                <a:solidFill>
                  <a:schemeClr val="tx1"/>
                </a:solidFill>
              </a:rPr>
              <a:t>BiNet</a:t>
            </a:r>
            <a:endParaRPr lang="en-US" sz="1600" b="1" dirty="0">
              <a:solidFill>
                <a:schemeClr val="tx1"/>
              </a:solidFill>
            </a:endParaRPr>
          </a:p>
        </p:txBody>
      </p:sp>
      <p:sp>
        <p:nvSpPr>
          <p:cNvPr id="49" name="Rectangle: Rounded Corners 10">
            <a:extLst>
              <a:ext uri="{FF2B5EF4-FFF2-40B4-BE49-F238E27FC236}">
                <a16:creationId xmlns:a16="http://schemas.microsoft.com/office/drawing/2014/main" id="{2A7A241D-1F55-0B37-E18D-31F5A1750D30}"/>
              </a:ext>
            </a:extLst>
          </p:cNvPr>
          <p:cNvSpPr/>
          <p:nvPr/>
        </p:nvSpPr>
        <p:spPr>
          <a:xfrm>
            <a:off x="8650488" y="3937114"/>
            <a:ext cx="2174991" cy="529294"/>
          </a:xfrm>
          <a:prstGeom prst="roundRect">
            <a:avLst/>
          </a:prstGeom>
          <a:solidFill>
            <a:schemeClr val="accent4"/>
          </a:solid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Praline</a:t>
            </a:r>
          </a:p>
        </p:txBody>
      </p:sp>
    </p:spTree>
    <p:extLst>
      <p:ext uri="{BB962C8B-B14F-4D97-AF65-F5344CB8AC3E}">
        <p14:creationId xmlns:p14="http://schemas.microsoft.com/office/powerpoint/2010/main" val="15645998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sz="4000" b="1" kern="0" dirty="0" err="1">
                <a:solidFill>
                  <a:srgbClr val="11284B"/>
                </a:solidFill>
                <a:latin typeface="Arial"/>
                <a:cs typeface="Arial"/>
              </a:rPr>
              <a:t>ConvQA</a:t>
            </a:r>
            <a:r>
              <a:rPr lang="en-US" sz="4000" b="1" kern="0" dirty="0">
                <a:solidFill>
                  <a:srgbClr val="11284B"/>
                </a:solidFill>
                <a:latin typeface="Arial"/>
                <a:cs typeface="Arial"/>
              </a:rPr>
              <a:t> over Knowledge Graphs</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Key</a:t>
            </a:r>
            <a:r>
              <a:rPr lang="zh-CN" altLang="en-US" sz="2400" b="1"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c</a:t>
            </a:r>
            <a:r>
              <a:rPr lang="en-US" sz="2400" b="1" kern="0" dirty="0">
                <a:solidFill>
                  <a:schemeClr val="tx1">
                    <a:lumMod val="95000"/>
                    <a:lumOff val="5000"/>
                  </a:schemeClr>
                </a:solidFill>
                <a:latin typeface="Arial" panose="020B0604020202020204" pitchFamily="34" charset="0"/>
                <a:cs typeface="Arial" panose="020B0604020202020204" pitchFamily="34" charset="0"/>
              </a:rPr>
              <a:t>hallenges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Short, incomplete questions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Implicit context</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51</a:t>
            </a:fld>
            <a:endParaRPr lang="en-US" dirty="0"/>
          </a:p>
        </p:txBody>
      </p:sp>
      <p:pic>
        <p:nvPicPr>
          <p:cNvPr id="12" name="Picture 11">
            <a:extLst>
              <a:ext uri="{FF2B5EF4-FFF2-40B4-BE49-F238E27FC236}">
                <a16:creationId xmlns:a16="http://schemas.microsoft.com/office/drawing/2014/main" id="{DD8A280F-9624-6B79-6BAC-DE1FEFEA4F2A}"/>
              </a:ext>
            </a:extLst>
          </p:cNvPr>
          <p:cNvPicPr>
            <a:picLocks noChangeAspect="1"/>
          </p:cNvPicPr>
          <p:nvPr/>
        </p:nvPicPr>
        <p:blipFill>
          <a:blip r:embed="rId3"/>
          <a:stretch>
            <a:fillRect/>
          </a:stretch>
        </p:blipFill>
        <p:spPr>
          <a:xfrm>
            <a:off x="5770880" y="1833284"/>
            <a:ext cx="5105400" cy="4086225"/>
          </a:xfrm>
          <a:prstGeom prst="rect">
            <a:avLst/>
          </a:prstGeom>
        </p:spPr>
      </p:pic>
      <p:sp>
        <p:nvSpPr>
          <p:cNvPr id="5" name="TextBox 4">
            <a:extLst>
              <a:ext uri="{FF2B5EF4-FFF2-40B4-BE49-F238E27FC236}">
                <a16:creationId xmlns:a16="http://schemas.microsoft.com/office/drawing/2014/main" id="{96AF8A6D-AC5A-392E-F29A-1A2F4E517701}"/>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
        <p:nvSpPr>
          <p:cNvPr id="8" name="TextBox 7">
            <a:extLst>
              <a:ext uri="{FF2B5EF4-FFF2-40B4-BE49-F238E27FC236}">
                <a16:creationId xmlns:a16="http://schemas.microsoft.com/office/drawing/2014/main" id="{EC61B996-1E04-5E88-010C-C834F54CAE55}"/>
              </a:ext>
            </a:extLst>
          </p:cNvPr>
          <p:cNvSpPr txBox="1"/>
          <p:nvPr/>
        </p:nvSpPr>
        <p:spPr>
          <a:xfrm>
            <a:off x="7250055" y="1415154"/>
            <a:ext cx="1680883" cy="369332"/>
          </a:xfrm>
          <a:prstGeom prst="rect">
            <a:avLst/>
          </a:prstGeom>
          <a:noFill/>
        </p:spPr>
        <p:txBody>
          <a:bodyPr wrap="square">
            <a:spAutoFit/>
          </a:bodyPr>
          <a:lstStyle/>
          <a:p>
            <a:r>
              <a:rPr lang="en-US" altLang="zh-CN" sz="1800" b="1" kern="0" dirty="0">
                <a:solidFill>
                  <a:schemeClr val="tx1">
                    <a:lumMod val="95000"/>
                    <a:lumOff val="5000"/>
                  </a:schemeClr>
                </a:solidFill>
                <a:latin typeface="Arial" panose="020B0604020202020204" pitchFamily="34" charset="0"/>
                <a:cs typeface="Arial" panose="020B0604020202020204" pitchFamily="34" charset="0"/>
              </a:rPr>
              <a:t>An</a:t>
            </a:r>
            <a:r>
              <a:rPr lang="zh-CN" altLang="en-US" sz="1800" b="1"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800" b="1" kern="0" dirty="0">
                <a:solidFill>
                  <a:schemeClr val="tx1">
                    <a:lumMod val="95000"/>
                    <a:lumOff val="5000"/>
                  </a:schemeClr>
                </a:solidFill>
                <a:latin typeface="Arial" panose="020B0604020202020204" pitchFamily="34" charset="0"/>
                <a:cs typeface="Arial" panose="020B0604020202020204" pitchFamily="34" charset="0"/>
              </a:rPr>
              <a:t>example</a:t>
            </a:r>
            <a:endParaRPr lang="en-US" b="1" dirty="0"/>
          </a:p>
        </p:txBody>
      </p:sp>
    </p:spTree>
    <p:extLst>
      <p:ext uri="{BB962C8B-B14F-4D97-AF65-F5344CB8AC3E}">
        <p14:creationId xmlns:p14="http://schemas.microsoft.com/office/powerpoint/2010/main" val="86587499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Realistic Conversation</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Challenges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Short, incomplete questions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Implicit context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Learn from conversational stream</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Reformulation = Wrong answer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New intent = Correct answer</a:t>
            </a:r>
          </a:p>
          <a:p>
            <a:endParaRPr lang="en-US" dirty="0"/>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52</a:t>
            </a:fld>
            <a:endParaRPr lang="en-US" dirty="0"/>
          </a:p>
        </p:txBody>
      </p:sp>
      <p:pic>
        <p:nvPicPr>
          <p:cNvPr id="6" name="Picture 5">
            <a:extLst>
              <a:ext uri="{FF2B5EF4-FFF2-40B4-BE49-F238E27FC236}">
                <a16:creationId xmlns:a16="http://schemas.microsoft.com/office/drawing/2014/main" id="{3D26AA22-B52A-9FC2-2946-D904CCC8E91F}"/>
              </a:ext>
            </a:extLst>
          </p:cNvPr>
          <p:cNvPicPr>
            <a:picLocks noChangeAspect="1"/>
          </p:cNvPicPr>
          <p:nvPr/>
        </p:nvPicPr>
        <p:blipFill>
          <a:blip r:embed="rId3"/>
          <a:stretch>
            <a:fillRect/>
          </a:stretch>
        </p:blipFill>
        <p:spPr>
          <a:xfrm>
            <a:off x="6245021" y="1546412"/>
            <a:ext cx="5153059" cy="3950110"/>
          </a:xfrm>
          <a:prstGeom prst="rect">
            <a:avLst/>
          </a:prstGeom>
        </p:spPr>
      </p:pic>
      <p:sp>
        <p:nvSpPr>
          <p:cNvPr id="5" name="TextBox 4">
            <a:extLst>
              <a:ext uri="{FF2B5EF4-FFF2-40B4-BE49-F238E27FC236}">
                <a16:creationId xmlns:a16="http://schemas.microsoft.com/office/drawing/2014/main" id="{190E8602-B81E-2C5A-712F-6AD93E7B6C34}"/>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Tree>
    <p:extLst>
      <p:ext uri="{BB962C8B-B14F-4D97-AF65-F5344CB8AC3E}">
        <p14:creationId xmlns:p14="http://schemas.microsoft.com/office/powerpoint/2010/main" val="54451672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Conquer: Key Ideas</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Key ideas</a:t>
            </a:r>
            <a:r>
              <a:rPr lang="en-US" sz="2400" kern="0" dirty="0">
                <a:solidFill>
                  <a:schemeClr val="tx1">
                    <a:lumMod val="95000"/>
                    <a:lumOff val="5000"/>
                  </a:schemeClr>
                </a:solidFill>
                <a:latin typeface="Arial" panose="020B0604020202020204" pitchFamily="34" charset="0"/>
                <a:cs typeface="Arial" panose="020B0604020202020204" pitchFamily="34" charset="0"/>
              </a:rPr>
              <a:t>: Reinforcement learning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Multiple agents</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Rewards based on implicit feedback in form of question reformulations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Reformulation predictor: classify the follow-up question as a reformulation or new intent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Architecture</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53</a:t>
            </a:fld>
            <a:endParaRPr lang="en-US" dirty="0"/>
          </a:p>
        </p:txBody>
      </p:sp>
      <p:pic>
        <p:nvPicPr>
          <p:cNvPr id="5" name="Picture 4">
            <a:extLst>
              <a:ext uri="{FF2B5EF4-FFF2-40B4-BE49-F238E27FC236}">
                <a16:creationId xmlns:a16="http://schemas.microsoft.com/office/drawing/2014/main" id="{9B670C1F-5FC7-F401-4CA0-B25EB0A64DCF}"/>
              </a:ext>
            </a:extLst>
          </p:cNvPr>
          <p:cNvPicPr>
            <a:picLocks noChangeAspect="1"/>
          </p:cNvPicPr>
          <p:nvPr/>
        </p:nvPicPr>
        <p:blipFill>
          <a:blip r:embed="rId3"/>
          <a:stretch>
            <a:fillRect/>
          </a:stretch>
        </p:blipFill>
        <p:spPr>
          <a:xfrm>
            <a:off x="3246104" y="3389118"/>
            <a:ext cx="5168054" cy="2507777"/>
          </a:xfrm>
          <a:prstGeom prst="rect">
            <a:avLst/>
          </a:prstGeom>
        </p:spPr>
      </p:pic>
      <p:cxnSp>
        <p:nvCxnSpPr>
          <p:cNvPr id="7" name="Straight Arrow Connector 6">
            <a:extLst>
              <a:ext uri="{FF2B5EF4-FFF2-40B4-BE49-F238E27FC236}">
                <a16:creationId xmlns:a16="http://schemas.microsoft.com/office/drawing/2014/main" id="{926B269E-ACEF-8872-127B-BB79B202FACB}"/>
              </a:ext>
            </a:extLst>
          </p:cNvPr>
          <p:cNvCxnSpPr>
            <a:cxnSpLocks/>
          </p:cNvCxnSpPr>
          <p:nvPr/>
        </p:nvCxnSpPr>
        <p:spPr>
          <a:xfrm flipH="1" flipV="1">
            <a:off x="5038209" y="4413168"/>
            <a:ext cx="844061" cy="61741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BC229618-EDC1-1B40-EE08-F7C3805DECAA}"/>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Tree>
    <p:extLst>
      <p:ext uri="{BB962C8B-B14F-4D97-AF65-F5344CB8AC3E}">
        <p14:creationId xmlns:p14="http://schemas.microsoft.com/office/powerpoint/2010/main" val="193570581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Conquer: Context Entity Detection</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Goal: Find entities relevant to current question and its conversational context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Context entities will be start-points for the RL walk</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Get initial entities from first complete question via NED tool</a:t>
            </a:r>
          </a:p>
          <a:p>
            <a:pPr>
              <a:buFont typeface="Wingdings" panose="05000000000000000000" pitchFamily="2" charset="2"/>
              <a:buChar char="q"/>
            </a:pPr>
            <a:endParaRPr lang="en-US" dirty="0"/>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54</a:t>
            </a:fld>
            <a:endParaRPr lang="en-US" dirty="0"/>
          </a:p>
        </p:txBody>
      </p:sp>
      <p:pic>
        <p:nvPicPr>
          <p:cNvPr id="8" name="Picture 7">
            <a:extLst>
              <a:ext uri="{FF2B5EF4-FFF2-40B4-BE49-F238E27FC236}">
                <a16:creationId xmlns:a16="http://schemas.microsoft.com/office/drawing/2014/main" id="{A5F9DC67-4A97-FA42-ED31-B3648C0E5744}"/>
              </a:ext>
            </a:extLst>
          </p:cNvPr>
          <p:cNvPicPr>
            <a:picLocks noChangeAspect="1"/>
          </p:cNvPicPr>
          <p:nvPr/>
        </p:nvPicPr>
        <p:blipFill>
          <a:blip r:embed="rId3"/>
          <a:stretch>
            <a:fillRect/>
          </a:stretch>
        </p:blipFill>
        <p:spPr>
          <a:xfrm>
            <a:off x="3140964" y="3197906"/>
            <a:ext cx="7663434" cy="2690515"/>
          </a:xfrm>
          <a:prstGeom prst="rect">
            <a:avLst/>
          </a:prstGeom>
        </p:spPr>
      </p:pic>
      <p:sp>
        <p:nvSpPr>
          <p:cNvPr id="5" name="TextBox 4">
            <a:extLst>
              <a:ext uri="{FF2B5EF4-FFF2-40B4-BE49-F238E27FC236}">
                <a16:creationId xmlns:a16="http://schemas.microsoft.com/office/drawing/2014/main" id="{0B34BACF-04DB-097F-9E5B-870F67AF6902}"/>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Tree>
    <p:extLst>
      <p:ext uri="{BB962C8B-B14F-4D97-AF65-F5344CB8AC3E}">
        <p14:creationId xmlns:p14="http://schemas.microsoft.com/office/powerpoint/2010/main" val="9895171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Conquer: Path Prediction</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Goal: Predict for each agent which path it should take</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Idea: MDP</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States: current question, context entity, conversation history (optional)</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Actions: all outgoing paths from the context entity node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Rewards: 1 if next question is a </a:t>
            </a:r>
            <a:r>
              <a:rPr lang="en-US" sz="1800" b="1" kern="0" dirty="0">
                <a:solidFill>
                  <a:srgbClr val="FF0000"/>
                </a:solidFill>
                <a:latin typeface="Arial" panose="020B0604020202020204" pitchFamily="34" charset="0"/>
                <a:cs typeface="Arial" panose="020B0604020202020204" pitchFamily="34" charset="0"/>
              </a:rPr>
              <a:t>new intent</a:t>
            </a:r>
            <a:r>
              <a:rPr lang="en-US" sz="1800" kern="0" dirty="0">
                <a:solidFill>
                  <a:schemeClr val="tx1">
                    <a:lumMod val="95000"/>
                    <a:lumOff val="5000"/>
                  </a:schemeClr>
                </a:solidFill>
                <a:latin typeface="Arial" panose="020B0604020202020204" pitchFamily="34" charset="0"/>
                <a:cs typeface="Arial" panose="020B0604020202020204" pitchFamily="34" charset="0"/>
              </a:rPr>
              <a:t>, -1 if it is a </a:t>
            </a:r>
            <a:r>
              <a:rPr lang="en-US" sz="1800" b="1" kern="0" dirty="0">
                <a:solidFill>
                  <a:srgbClr val="FF0000"/>
                </a:solidFill>
                <a:latin typeface="Arial" panose="020B0604020202020204" pitchFamily="34" charset="0"/>
                <a:cs typeface="Arial" panose="020B0604020202020204" pitchFamily="34" charset="0"/>
              </a:rPr>
              <a:t>reformulation</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55</a:t>
            </a:fld>
            <a:endParaRPr lang="en-US" dirty="0"/>
          </a:p>
        </p:txBody>
      </p:sp>
      <p:pic>
        <p:nvPicPr>
          <p:cNvPr id="9" name="Picture 8">
            <a:extLst>
              <a:ext uri="{FF2B5EF4-FFF2-40B4-BE49-F238E27FC236}">
                <a16:creationId xmlns:a16="http://schemas.microsoft.com/office/drawing/2014/main" id="{68E2B3C3-8C01-2DD8-3D3A-6211F682668B}"/>
              </a:ext>
            </a:extLst>
          </p:cNvPr>
          <p:cNvPicPr>
            <a:picLocks noChangeAspect="1"/>
          </p:cNvPicPr>
          <p:nvPr/>
        </p:nvPicPr>
        <p:blipFill>
          <a:blip r:embed="rId3"/>
          <a:stretch>
            <a:fillRect/>
          </a:stretch>
        </p:blipFill>
        <p:spPr>
          <a:xfrm>
            <a:off x="2910705" y="4161453"/>
            <a:ext cx="6318149" cy="1710797"/>
          </a:xfrm>
          <a:prstGeom prst="rect">
            <a:avLst/>
          </a:prstGeom>
        </p:spPr>
      </p:pic>
      <p:sp>
        <p:nvSpPr>
          <p:cNvPr id="5" name="TextBox 4">
            <a:extLst>
              <a:ext uri="{FF2B5EF4-FFF2-40B4-BE49-F238E27FC236}">
                <a16:creationId xmlns:a16="http://schemas.microsoft.com/office/drawing/2014/main" id="{F9223765-8F8D-BC29-70FD-DB17913A8452}"/>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Tree>
    <p:extLst>
      <p:ext uri="{BB962C8B-B14F-4D97-AF65-F5344CB8AC3E}">
        <p14:creationId xmlns:p14="http://schemas.microsoft.com/office/powerpoint/2010/main" val="142881578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Conquer: Answer Generation</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Take top actions and rank them</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Main ranking criterion: prediction score from policy network, boosted if several agents arrive at same answer entity</a:t>
            </a:r>
            <a:endParaRPr lang="en-US" dirty="0"/>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56</a:t>
            </a:fld>
            <a:endParaRPr lang="en-US" dirty="0"/>
          </a:p>
        </p:txBody>
      </p:sp>
      <p:pic>
        <p:nvPicPr>
          <p:cNvPr id="6" name="Picture 5">
            <a:extLst>
              <a:ext uri="{FF2B5EF4-FFF2-40B4-BE49-F238E27FC236}">
                <a16:creationId xmlns:a16="http://schemas.microsoft.com/office/drawing/2014/main" id="{B1EDFA03-431E-7174-AC9B-1B202A8951AA}"/>
              </a:ext>
            </a:extLst>
          </p:cNvPr>
          <p:cNvPicPr>
            <a:picLocks noChangeAspect="1"/>
          </p:cNvPicPr>
          <p:nvPr/>
        </p:nvPicPr>
        <p:blipFill>
          <a:blip r:embed="rId3"/>
          <a:stretch>
            <a:fillRect/>
          </a:stretch>
        </p:blipFill>
        <p:spPr>
          <a:xfrm>
            <a:off x="3455384" y="3107003"/>
            <a:ext cx="5281231" cy="2667051"/>
          </a:xfrm>
          <a:prstGeom prst="rect">
            <a:avLst/>
          </a:prstGeom>
        </p:spPr>
      </p:pic>
      <p:sp>
        <p:nvSpPr>
          <p:cNvPr id="5" name="TextBox 4">
            <a:extLst>
              <a:ext uri="{FF2B5EF4-FFF2-40B4-BE49-F238E27FC236}">
                <a16:creationId xmlns:a16="http://schemas.microsoft.com/office/drawing/2014/main" id="{4F53396F-D729-564F-63A3-D77A344E21A7}"/>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Kaiser, </a:t>
            </a:r>
            <a:r>
              <a:rPr lang="en-US" altLang="zh-CN" sz="1050" dirty="0">
                <a:solidFill>
                  <a:schemeClr val="bg1"/>
                </a:solidFill>
              </a:rPr>
              <a:t>R.</a:t>
            </a:r>
            <a:r>
              <a:rPr lang="en-US" sz="1050" dirty="0">
                <a:solidFill>
                  <a:schemeClr val="bg1"/>
                </a:solidFill>
              </a:rPr>
              <a:t> </a:t>
            </a:r>
            <a:r>
              <a:rPr lang="en-US" sz="1050" dirty="0" err="1">
                <a:solidFill>
                  <a:schemeClr val="bg1"/>
                </a:solidFill>
              </a:rPr>
              <a:t>Saha</a:t>
            </a:r>
            <a:r>
              <a:rPr lang="en-US" sz="1050" dirty="0">
                <a:solidFill>
                  <a:schemeClr val="bg1"/>
                </a:solidFill>
              </a:rPr>
              <a:t> Roy, and G. </a:t>
            </a:r>
            <a:r>
              <a:rPr lang="en-US" sz="1050" dirty="0" err="1">
                <a:solidFill>
                  <a:schemeClr val="bg1"/>
                </a:solidFill>
              </a:rPr>
              <a:t>Weikum</a:t>
            </a:r>
            <a:r>
              <a:rPr lang="en-US" sz="1050" dirty="0">
                <a:solidFill>
                  <a:schemeClr val="bg1"/>
                </a:solidFill>
              </a:rPr>
              <a:t>. 2021. Reinforcement Learning from Reformulations in Conversational Question Answering over Knowledge Graphs (SIGIR 21)</a:t>
            </a:r>
          </a:p>
        </p:txBody>
      </p:sp>
    </p:spTree>
    <p:extLst>
      <p:ext uri="{BB962C8B-B14F-4D97-AF65-F5344CB8AC3E}">
        <p14:creationId xmlns:p14="http://schemas.microsoft.com/office/powerpoint/2010/main" val="159839659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Disadvantages of RL-based </a:t>
            </a:r>
            <a:r>
              <a:rPr lang="en-US" altLang="zh-CN" sz="4000" b="1" kern="0" dirty="0" err="1">
                <a:solidFill>
                  <a:srgbClr val="11284B"/>
                </a:solidFill>
                <a:latin typeface="Arial"/>
                <a:cs typeface="Arial"/>
              </a:rPr>
              <a:t>ConvQA</a:t>
            </a:r>
            <a:r>
              <a:rPr lang="en-US" altLang="zh-CN" sz="4000" b="1" kern="0" dirty="0">
                <a:solidFill>
                  <a:srgbClr val="11284B"/>
                </a:solidFill>
                <a:latin typeface="Arial"/>
                <a:cs typeface="Arial"/>
              </a:rPr>
              <a:t> Model</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Paths are very similar, </a:t>
            </a:r>
            <a:r>
              <a:rPr lang="en-US" altLang="zh-CN" sz="2400" b="1" kern="0" dirty="0">
                <a:solidFill>
                  <a:srgbClr val="FF0000"/>
                </a:solidFill>
                <a:latin typeface="Arial" panose="020B0604020202020204" pitchFamily="34" charset="0"/>
                <a:cs typeface="Arial" panose="020B0604020202020204" pitchFamily="34" charset="0"/>
              </a:rPr>
              <a:t>hard to distinguish</a:t>
            </a: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Reward is </a:t>
            </a:r>
            <a:r>
              <a:rPr lang="en-US" altLang="zh-CN" sz="2400" b="1" kern="0" dirty="0">
                <a:solidFill>
                  <a:srgbClr val="FF0000"/>
                </a:solidFill>
                <a:latin typeface="Arial" panose="020B0604020202020204" pitchFamily="34" charset="0"/>
                <a:cs typeface="Arial" panose="020B0604020202020204" pitchFamily="34" charset="0"/>
              </a:rPr>
              <a:t>sparse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Hard to train</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57</a:t>
            </a:fld>
            <a:endParaRPr lang="en-US" dirty="0"/>
          </a:p>
        </p:txBody>
      </p:sp>
      <p:pic>
        <p:nvPicPr>
          <p:cNvPr id="8" name="Picture 7">
            <a:extLst>
              <a:ext uri="{FF2B5EF4-FFF2-40B4-BE49-F238E27FC236}">
                <a16:creationId xmlns:a16="http://schemas.microsoft.com/office/drawing/2014/main" id="{74D952D7-CA44-67DD-1530-66569B58F378}"/>
              </a:ext>
            </a:extLst>
          </p:cNvPr>
          <p:cNvPicPr>
            <a:picLocks noChangeAspect="1"/>
          </p:cNvPicPr>
          <p:nvPr/>
        </p:nvPicPr>
        <p:blipFill>
          <a:blip r:embed="rId3"/>
          <a:stretch>
            <a:fillRect/>
          </a:stretch>
        </p:blipFill>
        <p:spPr>
          <a:xfrm>
            <a:off x="7524925" y="2348186"/>
            <a:ext cx="3647114" cy="3029996"/>
          </a:xfrm>
          <a:prstGeom prst="rect">
            <a:avLst/>
          </a:prstGeom>
        </p:spPr>
      </p:pic>
      <p:sp>
        <p:nvSpPr>
          <p:cNvPr id="5" name="TextBox 4">
            <a:extLst>
              <a:ext uri="{FF2B5EF4-FFF2-40B4-BE49-F238E27FC236}">
                <a16:creationId xmlns:a16="http://schemas.microsoft.com/office/drawing/2014/main" id="{13B7B3C0-77B9-EA9E-0364-CF0113657BA5}"/>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E. </a:t>
            </a:r>
            <a:r>
              <a:rPr lang="en-US" sz="1050" dirty="0" err="1">
                <a:solidFill>
                  <a:schemeClr val="bg1"/>
                </a:solidFill>
              </a:rPr>
              <a:t>Kacupaj</a:t>
            </a:r>
            <a:r>
              <a:rPr lang="en-US" sz="1050" dirty="0">
                <a:solidFill>
                  <a:schemeClr val="bg1"/>
                </a:solidFill>
              </a:rPr>
              <a:t>, K. Singh, M. </a:t>
            </a:r>
            <a:r>
              <a:rPr lang="en-US" sz="1050" dirty="0" err="1">
                <a:solidFill>
                  <a:schemeClr val="bg1"/>
                </a:solidFill>
              </a:rPr>
              <a:t>Maleshkova</a:t>
            </a:r>
            <a:r>
              <a:rPr lang="en-US" sz="1050" dirty="0">
                <a:solidFill>
                  <a:schemeClr val="bg1"/>
                </a:solidFill>
              </a:rPr>
              <a:t>, J. Lehmann. 2022. Contrastive Representation Learning for Conversational Question Answering over Knowledge Graphs (</a:t>
            </a:r>
            <a:r>
              <a:rPr lang="en-US" altLang="zh-CN" sz="1050" dirty="0">
                <a:solidFill>
                  <a:schemeClr val="bg1"/>
                </a:solidFill>
              </a:rPr>
              <a:t>CIKM</a:t>
            </a:r>
            <a:r>
              <a:rPr lang="en-US" sz="1050" dirty="0">
                <a:solidFill>
                  <a:schemeClr val="bg1"/>
                </a:solidFill>
              </a:rPr>
              <a:t> 22)</a:t>
            </a:r>
          </a:p>
        </p:txBody>
      </p:sp>
    </p:spTree>
    <p:extLst>
      <p:ext uri="{BB962C8B-B14F-4D97-AF65-F5344CB8AC3E}">
        <p14:creationId xmlns:p14="http://schemas.microsoft.com/office/powerpoint/2010/main" val="3049414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PRALINE: Key Ideas</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Contrastive representation learning approach to rank KG paths for retrieving the correct answers effectively</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Positive: paths leading to correct answers </a:t>
            </a: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Enrich the learning process by incorporating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The entire dialog history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Verbalized answers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Domain information</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altLang="zh-CN"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58</a:t>
            </a:fld>
            <a:endParaRPr lang="en-US" dirty="0"/>
          </a:p>
        </p:txBody>
      </p:sp>
      <p:pic>
        <p:nvPicPr>
          <p:cNvPr id="7" name="Picture 6">
            <a:extLst>
              <a:ext uri="{FF2B5EF4-FFF2-40B4-BE49-F238E27FC236}">
                <a16:creationId xmlns:a16="http://schemas.microsoft.com/office/drawing/2014/main" id="{25EB4A47-C52D-7079-AFCE-C2DF6B873C9D}"/>
              </a:ext>
            </a:extLst>
          </p:cNvPr>
          <p:cNvPicPr>
            <a:picLocks noChangeAspect="1"/>
          </p:cNvPicPr>
          <p:nvPr/>
        </p:nvPicPr>
        <p:blipFill>
          <a:blip r:embed="rId3"/>
          <a:stretch>
            <a:fillRect/>
          </a:stretch>
        </p:blipFill>
        <p:spPr>
          <a:xfrm>
            <a:off x="7033447" y="3333413"/>
            <a:ext cx="4835092" cy="2444482"/>
          </a:xfrm>
          <a:prstGeom prst="rect">
            <a:avLst/>
          </a:prstGeom>
        </p:spPr>
      </p:pic>
      <p:sp>
        <p:nvSpPr>
          <p:cNvPr id="5" name="TextBox 4">
            <a:extLst>
              <a:ext uri="{FF2B5EF4-FFF2-40B4-BE49-F238E27FC236}">
                <a16:creationId xmlns:a16="http://schemas.microsoft.com/office/drawing/2014/main" id="{F79C5EC7-81DE-33F2-EFBC-91F6EB4954DF}"/>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E. </a:t>
            </a:r>
            <a:r>
              <a:rPr lang="en-US" sz="1050" dirty="0" err="1">
                <a:solidFill>
                  <a:schemeClr val="bg1"/>
                </a:solidFill>
              </a:rPr>
              <a:t>Kacupaj</a:t>
            </a:r>
            <a:r>
              <a:rPr lang="en-US" sz="1050" dirty="0">
                <a:solidFill>
                  <a:schemeClr val="bg1"/>
                </a:solidFill>
              </a:rPr>
              <a:t>, K. Singh, M. </a:t>
            </a:r>
            <a:r>
              <a:rPr lang="en-US" sz="1050" dirty="0" err="1">
                <a:solidFill>
                  <a:schemeClr val="bg1"/>
                </a:solidFill>
              </a:rPr>
              <a:t>Maleshkova</a:t>
            </a:r>
            <a:r>
              <a:rPr lang="en-US" sz="1050" dirty="0">
                <a:solidFill>
                  <a:schemeClr val="bg1"/>
                </a:solidFill>
              </a:rPr>
              <a:t>, J. Lehmann. 2022. Contrastive Representation Learning for Conversational Question Answering over Knowledge Graphs (</a:t>
            </a:r>
            <a:r>
              <a:rPr lang="en-US" altLang="zh-CN" sz="1050" dirty="0">
                <a:solidFill>
                  <a:schemeClr val="bg1"/>
                </a:solidFill>
              </a:rPr>
              <a:t>CIKM</a:t>
            </a:r>
            <a:r>
              <a:rPr lang="en-US" sz="1050" dirty="0">
                <a:solidFill>
                  <a:schemeClr val="bg1"/>
                </a:solidFill>
              </a:rPr>
              <a:t> 22)</a:t>
            </a:r>
          </a:p>
        </p:txBody>
      </p:sp>
    </p:spTree>
    <p:extLst>
      <p:ext uri="{BB962C8B-B14F-4D97-AF65-F5344CB8AC3E}">
        <p14:creationId xmlns:p14="http://schemas.microsoft.com/office/powerpoint/2010/main" val="21455612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Step #1:</a:t>
            </a:r>
            <a:r>
              <a:rPr lang="zh-CN" altLang="en-US" sz="4000" b="1" kern="0" dirty="0">
                <a:solidFill>
                  <a:srgbClr val="11284B"/>
                </a:solidFill>
                <a:latin typeface="Arial"/>
                <a:cs typeface="Arial"/>
              </a:rPr>
              <a:t> </a:t>
            </a:r>
            <a:r>
              <a:rPr lang="en-US" altLang="zh-CN" sz="4000" b="1" kern="0" dirty="0">
                <a:solidFill>
                  <a:srgbClr val="11284B"/>
                </a:solidFill>
                <a:latin typeface="Arial"/>
                <a:cs typeface="Arial"/>
              </a:rPr>
              <a:t>Preprocessing</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Given the conversation history and current question, </a:t>
            </a:r>
            <a:r>
              <a:rPr lang="en-GB" sz="2200" kern="0" dirty="0">
                <a:solidFill>
                  <a:schemeClr val="tx1">
                    <a:lumMod val="95000"/>
                    <a:lumOff val="5000"/>
                  </a:schemeClr>
                </a:solidFill>
                <a:latin typeface="Arial" panose="020B0604020202020204" pitchFamily="34" charset="0"/>
                <a:cs typeface="Arial" panose="020B0604020202020204" pitchFamily="34" charset="0"/>
              </a:rPr>
              <a:t>extracting</a:t>
            </a: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 candidate paths</a:t>
            </a: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Treat each path as a sentence, learn path embedding by BERT</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59</a:t>
            </a:fld>
            <a:endParaRPr lang="en-US" dirty="0"/>
          </a:p>
        </p:txBody>
      </p:sp>
      <p:sp>
        <p:nvSpPr>
          <p:cNvPr id="5" name="TextBox 4">
            <a:extLst>
              <a:ext uri="{FF2B5EF4-FFF2-40B4-BE49-F238E27FC236}">
                <a16:creationId xmlns:a16="http://schemas.microsoft.com/office/drawing/2014/main" id="{F79C5EC7-81DE-33F2-EFBC-91F6EB4954DF}"/>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E. </a:t>
            </a:r>
            <a:r>
              <a:rPr lang="en-US" sz="1050" dirty="0" err="1">
                <a:solidFill>
                  <a:schemeClr val="bg1"/>
                </a:solidFill>
              </a:rPr>
              <a:t>Kacupaj</a:t>
            </a:r>
            <a:r>
              <a:rPr lang="en-US" sz="1050" dirty="0">
                <a:solidFill>
                  <a:schemeClr val="bg1"/>
                </a:solidFill>
              </a:rPr>
              <a:t>, K. Singh, M. </a:t>
            </a:r>
            <a:r>
              <a:rPr lang="en-US" sz="1050" dirty="0" err="1">
                <a:solidFill>
                  <a:schemeClr val="bg1"/>
                </a:solidFill>
              </a:rPr>
              <a:t>Maleshkova</a:t>
            </a:r>
            <a:r>
              <a:rPr lang="en-US" sz="1050" dirty="0">
                <a:solidFill>
                  <a:schemeClr val="bg1"/>
                </a:solidFill>
              </a:rPr>
              <a:t>, J. Lehmann. 2022. Contrastive Representation Learning for Conversational Question Answering over Knowledge Graphs (</a:t>
            </a:r>
            <a:r>
              <a:rPr lang="en-US" altLang="zh-CN" sz="1050" dirty="0">
                <a:solidFill>
                  <a:schemeClr val="bg1"/>
                </a:solidFill>
              </a:rPr>
              <a:t>CIKM</a:t>
            </a:r>
            <a:r>
              <a:rPr lang="en-US" sz="1050" dirty="0">
                <a:solidFill>
                  <a:schemeClr val="bg1"/>
                </a:solidFill>
              </a:rPr>
              <a:t> 22)</a:t>
            </a:r>
          </a:p>
        </p:txBody>
      </p:sp>
      <p:pic>
        <p:nvPicPr>
          <p:cNvPr id="7" name="Picture 6">
            <a:extLst>
              <a:ext uri="{FF2B5EF4-FFF2-40B4-BE49-F238E27FC236}">
                <a16:creationId xmlns:a16="http://schemas.microsoft.com/office/drawing/2014/main" id="{2C5EEAA3-58E5-8980-AC26-85A568650029}"/>
              </a:ext>
            </a:extLst>
          </p:cNvPr>
          <p:cNvPicPr>
            <a:picLocks noChangeAspect="1"/>
          </p:cNvPicPr>
          <p:nvPr/>
        </p:nvPicPr>
        <p:blipFill>
          <a:blip r:embed="rId3"/>
          <a:stretch>
            <a:fillRect/>
          </a:stretch>
        </p:blipFill>
        <p:spPr>
          <a:xfrm>
            <a:off x="3456473" y="2827984"/>
            <a:ext cx="5279053" cy="3043123"/>
          </a:xfrm>
          <a:prstGeom prst="rect">
            <a:avLst/>
          </a:prstGeom>
        </p:spPr>
      </p:pic>
    </p:spTree>
    <p:extLst>
      <p:ext uri="{BB962C8B-B14F-4D97-AF65-F5344CB8AC3E}">
        <p14:creationId xmlns:p14="http://schemas.microsoft.com/office/powerpoint/2010/main" val="7937151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Knowledge Graph Reasoning C</a:t>
            </a:r>
            <a:r>
              <a:rPr lang="en-US" altLang="zh-CN" sz="4000" b="1" kern="0" dirty="0">
                <a:solidFill>
                  <a:srgbClr val="11284B"/>
                </a:solidFill>
                <a:latin typeface="Arial"/>
                <a:cs typeface="Arial"/>
              </a:rPr>
              <a:t>ategorization</a:t>
            </a:r>
            <a:endParaRPr lang="en-US" sz="4000" b="1" kern="0" dirty="0">
              <a:solidFill>
                <a:srgbClr val="11284B"/>
              </a:solidFill>
              <a:latin typeface="Arial"/>
              <a:cs typeface="Arial"/>
            </a:endParaRPr>
          </a:p>
        </p:txBody>
      </p:sp>
      <p:sp>
        <p:nvSpPr>
          <p:cNvPr id="3" name="Content Placeholder 2">
            <a:extLst>
              <a:ext uri="{FF2B5EF4-FFF2-40B4-BE49-F238E27FC236}">
                <a16:creationId xmlns:a16="http://schemas.microsoft.com/office/drawing/2014/main" id="{2176E6A8-A052-E00C-D23F-A884F9A05F64}"/>
              </a:ext>
            </a:extLst>
          </p:cNvPr>
          <p:cNvSpPr>
            <a:spLocks noGrp="1"/>
          </p:cNvSpPr>
          <p:nvPr>
            <p:ph idx="1"/>
          </p:nvPr>
        </p:nvSpPr>
        <p:spPr>
          <a:xfrm>
            <a:off x="508000" y="1600203"/>
            <a:ext cx="3710924"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800" b="1" kern="0" dirty="0">
                <a:solidFill>
                  <a:schemeClr val="tx1">
                    <a:lumMod val="95000"/>
                    <a:lumOff val="5000"/>
                  </a:schemeClr>
                </a:solidFill>
                <a:latin typeface="Arial" panose="020B0604020202020204" pitchFamily="34" charset="0"/>
                <a:cs typeface="Arial" panose="020B0604020202020204" pitchFamily="34" charset="0"/>
              </a:rPr>
              <a:t>Class: Deductive reasoning</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Apply </a:t>
            </a:r>
            <a:r>
              <a:rPr lang="en-US" sz="1800" b="1" kern="0" dirty="0">
                <a:solidFill>
                  <a:srgbClr val="FF0000"/>
                </a:solidFill>
                <a:latin typeface="Arial" panose="020B0604020202020204" pitchFamily="34" charset="0"/>
                <a:cs typeface="Arial" panose="020B0604020202020204" pitchFamily="34" charset="0"/>
              </a:rPr>
              <a:t>known rules </a:t>
            </a:r>
            <a:r>
              <a:rPr lang="en-US" sz="1800" kern="0" dirty="0">
                <a:solidFill>
                  <a:schemeClr val="tx1">
                    <a:lumMod val="95000"/>
                    <a:lumOff val="5000"/>
                  </a:schemeClr>
                </a:solidFill>
                <a:latin typeface="Arial" panose="020B0604020202020204" pitchFamily="34" charset="0"/>
                <a:cs typeface="Arial" panose="020B0604020202020204" pitchFamily="34" charset="0"/>
              </a:rPr>
              <a:t>to derive knowledge</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(A, </a:t>
            </a:r>
            <a:r>
              <a:rPr lang="en-US" sz="18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800" kern="0" dirty="0">
                <a:solidFill>
                  <a:schemeClr val="tx1">
                    <a:lumMod val="95000"/>
                    <a:lumOff val="5000"/>
                  </a:schemeClr>
                </a:solidFill>
                <a:latin typeface="Arial" panose="020B0604020202020204" pitchFamily="34" charset="0"/>
                <a:cs typeface="Arial" panose="020B0604020202020204" pitchFamily="34" charset="0"/>
              </a:rPr>
              <a:t>, B)&amp;(B, </a:t>
            </a:r>
            <a:r>
              <a:rPr lang="en-US" sz="18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800" kern="0" dirty="0">
                <a:solidFill>
                  <a:schemeClr val="tx1">
                    <a:lumMod val="95000"/>
                    <a:lumOff val="5000"/>
                  </a:schemeClr>
                </a:solidFill>
                <a:latin typeface="Arial" panose="020B0604020202020204" pitchFamily="34" charset="0"/>
                <a:cs typeface="Arial" panose="020B0604020202020204" pitchFamily="34" charset="0"/>
              </a:rPr>
              <a:t>, C)</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Infer: (A, </a:t>
            </a:r>
            <a:r>
              <a:rPr lang="en-US" sz="1800" kern="0" dirty="0" err="1">
                <a:solidFill>
                  <a:schemeClr val="tx1">
                    <a:lumMod val="95000"/>
                    <a:lumOff val="5000"/>
                  </a:schemeClr>
                </a:solidFill>
                <a:latin typeface="Arial" panose="020B0604020202020204" pitchFamily="34" charset="0"/>
                <a:cs typeface="Arial" panose="020B0604020202020204" pitchFamily="34" charset="0"/>
              </a:rPr>
              <a:t>isGrandFather</a:t>
            </a:r>
            <a:r>
              <a:rPr lang="en-US" sz="1800" kern="0" dirty="0">
                <a:solidFill>
                  <a:schemeClr val="tx1">
                    <a:lumMod val="95000"/>
                    <a:lumOff val="5000"/>
                  </a:schemeClr>
                </a:solidFill>
                <a:latin typeface="Arial" panose="020B0604020202020204" pitchFamily="34" charset="0"/>
                <a:cs typeface="Arial" panose="020B0604020202020204" pitchFamily="34" charset="0"/>
              </a:rPr>
              <a:t>, C)</a:t>
            </a:r>
          </a:p>
          <a:p>
            <a:endParaRPr lang="en-US" sz="2000" dirty="0"/>
          </a:p>
        </p:txBody>
      </p:sp>
      <p:sp>
        <p:nvSpPr>
          <p:cNvPr id="4" name="TextBox 3">
            <a:extLst>
              <a:ext uri="{FF2B5EF4-FFF2-40B4-BE49-F238E27FC236}">
                <a16:creationId xmlns:a16="http://schemas.microsoft.com/office/drawing/2014/main" id="{2FB5602F-33B6-3B98-69E7-3BE8E0DBCCE3}"/>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AIB 22 – Knowledge Graphs and Machine Learning. https://researchschool.w.uib.no/</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a:t>
            </a:fld>
            <a:endParaRPr lang="en-US" dirty="0"/>
          </a:p>
        </p:txBody>
      </p:sp>
      <p:sp>
        <p:nvSpPr>
          <p:cNvPr id="6" name="Content Placeholder 2">
            <a:extLst>
              <a:ext uri="{FF2B5EF4-FFF2-40B4-BE49-F238E27FC236}">
                <a16:creationId xmlns:a16="http://schemas.microsoft.com/office/drawing/2014/main" id="{17C763A7-CF38-C165-D759-A35E40E5FF91}"/>
              </a:ext>
            </a:extLst>
          </p:cNvPr>
          <p:cNvSpPr txBox="1">
            <a:spLocks/>
          </p:cNvSpPr>
          <p:nvPr/>
        </p:nvSpPr>
        <p:spPr>
          <a:xfrm>
            <a:off x="4182712" y="1600203"/>
            <a:ext cx="3693805"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800" b="1" kern="0" dirty="0">
                <a:solidFill>
                  <a:schemeClr val="tx1">
                    <a:lumMod val="95000"/>
                    <a:lumOff val="5000"/>
                  </a:schemeClr>
                </a:solidFill>
                <a:latin typeface="Arial" panose="020B0604020202020204" pitchFamily="34" charset="0"/>
                <a:cs typeface="Arial" panose="020B0604020202020204" pitchFamily="34" charset="0"/>
              </a:rPr>
              <a:t>Class: Abductive reasoning</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Choose the best explanation that </a:t>
            </a:r>
            <a:r>
              <a:rPr lang="en-US" sz="1800" b="1" kern="0" dirty="0">
                <a:solidFill>
                  <a:srgbClr val="FF0000"/>
                </a:solidFill>
                <a:latin typeface="Arial" panose="020B0604020202020204" pitchFamily="34" charset="0"/>
                <a:cs typeface="Arial" panose="020B0604020202020204" pitchFamily="34" charset="0"/>
              </a:rPr>
              <a:t>explains an observation</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(A, </a:t>
            </a:r>
            <a:r>
              <a:rPr lang="en-US" sz="1800" kern="0" dirty="0" err="1">
                <a:solidFill>
                  <a:schemeClr val="tx1">
                    <a:lumMod val="95000"/>
                    <a:lumOff val="5000"/>
                  </a:schemeClr>
                </a:solidFill>
                <a:latin typeface="Arial" panose="020B0604020202020204" pitchFamily="34" charset="0"/>
                <a:cs typeface="Arial" panose="020B0604020202020204" pitchFamily="34" charset="0"/>
              </a:rPr>
              <a:t>liveWith</a:t>
            </a:r>
            <a:r>
              <a:rPr lang="en-US" sz="1800" kern="0" dirty="0">
                <a:solidFill>
                  <a:schemeClr val="tx1">
                    <a:lumMod val="95000"/>
                    <a:lumOff val="5000"/>
                  </a:schemeClr>
                </a:solidFill>
                <a:latin typeface="Arial" panose="020B0604020202020204" pitchFamily="34" charset="0"/>
                <a:cs typeface="Arial" panose="020B0604020202020204" pitchFamily="34" charset="0"/>
              </a:rPr>
              <a:t>, B)</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Explanation: (A, </a:t>
            </a:r>
            <a:r>
              <a:rPr lang="en-US" sz="1800" kern="0" dirty="0" err="1">
                <a:solidFill>
                  <a:schemeClr val="tx1">
                    <a:lumMod val="95000"/>
                    <a:lumOff val="5000"/>
                  </a:schemeClr>
                </a:solidFill>
                <a:latin typeface="Arial" panose="020B0604020202020204" pitchFamily="34" charset="0"/>
                <a:cs typeface="Arial" panose="020B0604020202020204" pitchFamily="34" charset="0"/>
              </a:rPr>
              <a:t>hasSpouse</a:t>
            </a:r>
            <a:r>
              <a:rPr lang="en-US" sz="18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B)</a:t>
            </a:r>
            <a:endParaRPr lang="en-US" sz="2000" dirty="0"/>
          </a:p>
        </p:txBody>
      </p:sp>
      <p:sp>
        <p:nvSpPr>
          <p:cNvPr id="14" name="Content Placeholder 2">
            <a:extLst>
              <a:ext uri="{FF2B5EF4-FFF2-40B4-BE49-F238E27FC236}">
                <a16:creationId xmlns:a16="http://schemas.microsoft.com/office/drawing/2014/main" id="{06518F99-C5CE-4478-3B7C-130E252C0BBA}"/>
              </a:ext>
            </a:extLst>
          </p:cNvPr>
          <p:cNvSpPr txBox="1">
            <a:spLocks/>
          </p:cNvSpPr>
          <p:nvPr/>
        </p:nvSpPr>
        <p:spPr>
          <a:xfrm>
            <a:off x="7875516" y="1600202"/>
            <a:ext cx="3871855"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800" b="1" kern="0" dirty="0">
                <a:solidFill>
                  <a:schemeClr val="tx1">
                    <a:lumMod val="95000"/>
                    <a:lumOff val="5000"/>
                  </a:schemeClr>
                </a:solidFill>
                <a:latin typeface="Arial" panose="020B0604020202020204" pitchFamily="34" charset="0"/>
                <a:cs typeface="Arial" panose="020B0604020202020204" pitchFamily="34" charset="0"/>
              </a:rPr>
              <a:t>Class: Inductive reasoning</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Use patterns in observations to </a:t>
            </a:r>
            <a:r>
              <a:rPr lang="en-US" sz="1800" kern="0" dirty="0">
                <a:solidFill>
                  <a:srgbClr val="FF0000"/>
                </a:solidFill>
                <a:latin typeface="Arial" panose="020B0604020202020204" pitchFamily="34" charset="0"/>
                <a:cs typeface="Arial" panose="020B0604020202020204" pitchFamily="34" charset="0"/>
              </a:rPr>
              <a:t>derive knowledge</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Give many examples of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400" kern="0" dirty="0">
                <a:solidFill>
                  <a:schemeClr val="tx1">
                    <a:lumMod val="95000"/>
                    <a:lumOff val="5000"/>
                  </a:schemeClr>
                </a:solidFill>
                <a:latin typeface="Arial" panose="020B0604020202020204" pitchFamily="34" charset="0"/>
                <a:cs typeface="Arial" panose="020B0604020202020204" pitchFamily="34" charset="0"/>
              </a:rPr>
              <a:t>(A, </a:t>
            </a:r>
            <a:r>
              <a:rPr lang="en-US" sz="14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400" kern="0" dirty="0">
                <a:solidFill>
                  <a:schemeClr val="tx1">
                    <a:lumMod val="95000"/>
                    <a:lumOff val="5000"/>
                  </a:schemeClr>
                </a:solidFill>
                <a:latin typeface="Arial" panose="020B0604020202020204" pitchFamily="34" charset="0"/>
                <a:cs typeface="Arial" panose="020B0604020202020204" pitchFamily="34" charset="0"/>
              </a:rPr>
              <a:t>, B)&amp;(B, </a:t>
            </a:r>
            <a:r>
              <a:rPr lang="en-US" sz="14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400" kern="0" dirty="0">
                <a:solidFill>
                  <a:schemeClr val="tx1">
                    <a:lumMod val="95000"/>
                    <a:lumOff val="5000"/>
                  </a:schemeClr>
                </a:solidFill>
                <a:latin typeface="Arial" panose="020B0604020202020204" pitchFamily="34" charset="0"/>
                <a:cs typeface="Arial" panose="020B0604020202020204" pitchFamily="34" charset="0"/>
              </a:rPr>
              <a:t>, C)</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400" kern="0" dirty="0">
                <a:solidFill>
                  <a:schemeClr val="tx1">
                    <a:lumMod val="95000"/>
                    <a:lumOff val="5000"/>
                  </a:schemeClr>
                </a:solidFill>
                <a:latin typeface="Arial" panose="020B0604020202020204" pitchFamily="34" charset="0"/>
                <a:cs typeface="Arial" panose="020B0604020202020204" pitchFamily="34" charset="0"/>
              </a:rPr>
              <a:t>(A, </a:t>
            </a:r>
            <a:r>
              <a:rPr lang="en-US" sz="1400" kern="0" dirty="0" err="1">
                <a:solidFill>
                  <a:schemeClr val="tx1">
                    <a:lumMod val="95000"/>
                    <a:lumOff val="5000"/>
                  </a:schemeClr>
                </a:solidFill>
                <a:latin typeface="Arial" panose="020B0604020202020204" pitchFamily="34" charset="0"/>
                <a:cs typeface="Arial" panose="020B0604020202020204" pitchFamily="34" charset="0"/>
              </a:rPr>
              <a:t>isGrandFather</a:t>
            </a:r>
            <a:r>
              <a:rPr lang="en-US" sz="1400" kern="0" dirty="0">
                <a:solidFill>
                  <a:schemeClr val="tx1">
                    <a:lumMod val="95000"/>
                    <a:lumOff val="5000"/>
                  </a:schemeClr>
                </a:solidFill>
                <a:latin typeface="Arial" panose="020B0604020202020204" pitchFamily="34" charset="0"/>
                <a:cs typeface="Arial" panose="020B0604020202020204" pitchFamily="34" charset="0"/>
              </a:rPr>
              <a:t>, C)</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Derive: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4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400" kern="0" dirty="0">
                <a:solidFill>
                  <a:schemeClr val="tx1">
                    <a:lumMod val="95000"/>
                    <a:lumOff val="5000"/>
                  </a:schemeClr>
                </a:solidFill>
                <a:latin typeface="Arial" panose="020B0604020202020204" pitchFamily="34" charset="0"/>
                <a:cs typeface="Arial" panose="020B0604020202020204" pitchFamily="34" charset="0"/>
              </a:rPr>
              <a:t> &amp; </a:t>
            </a:r>
            <a:r>
              <a:rPr lang="en-US" sz="1400" kern="0" dirty="0" err="1">
                <a:solidFill>
                  <a:schemeClr val="tx1">
                    <a:lumMod val="95000"/>
                    <a:lumOff val="5000"/>
                  </a:schemeClr>
                </a:solidFill>
                <a:latin typeface="Arial" panose="020B0604020202020204" pitchFamily="34" charset="0"/>
                <a:cs typeface="Arial" panose="020B0604020202020204" pitchFamily="34" charset="0"/>
              </a:rPr>
              <a:t>hasSon</a:t>
            </a:r>
            <a:r>
              <a:rPr lang="en-US" sz="1400" kern="0" dirty="0">
                <a:solidFill>
                  <a:schemeClr val="tx1">
                    <a:lumMod val="95000"/>
                    <a:lumOff val="5000"/>
                  </a:schemeClr>
                </a:solidFill>
                <a:latin typeface="Arial" panose="020B0604020202020204" pitchFamily="34" charset="0"/>
                <a:cs typeface="Arial" panose="020B0604020202020204" pitchFamily="34" charset="0"/>
              </a:rPr>
              <a:t> means </a:t>
            </a:r>
            <a:r>
              <a:rPr lang="en-US" sz="1400" kern="0" dirty="0" err="1">
                <a:solidFill>
                  <a:schemeClr val="tx1">
                    <a:lumMod val="95000"/>
                    <a:lumOff val="5000"/>
                  </a:schemeClr>
                </a:solidFill>
                <a:latin typeface="Arial" panose="020B0604020202020204" pitchFamily="34" charset="0"/>
                <a:cs typeface="Arial" panose="020B0604020202020204" pitchFamily="34" charset="0"/>
              </a:rPr>
              <a:t>isGrandFather</a:t>
            </a:r>
            <a:endParaRPr lang="en-US" sz="1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endParaRPr lang="en-US" sz="2000" dirty="0"/>
          </a:p>
        </p:txBody>
      </p:sp>
      <p:cxnSp>
        <p:nvCxnSpPr>
          <p:cNvPr id="19" name="Straight Connector 18">
            <a:extLst>
              <a:ext uri="{FF2B5EF4-FFF2-40B4-BE49-F238E27FC236}">
                <a16:creationId xmlns:a16="http://schemas.microsoft.com/office/drawing/2014/main" id="{A1C09353-CF19-173B-5BBD-E057E547D5E3}"/>
              </a:ext>
            </a:extLst>
          </p:cNvPr>
          <p:cNvCxnSpPr>
            <a:cxnSpLocks/>
          </p:cNvCxnSpPr>
          <p:nvPr/>
        </p:nvCxnSpPr>
        <p:spPr>
          <a:xfrm>
            <a:off x="4154094" y="1247995"/>
            <a:ext cx="11112" cy="4714394"/>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C42AB1CF-D87A-2CC4-1617-52A4CFA065EE}"/>
              </a:ext>
            </a:extLst>
          </p:cNvPr>
          <p:cNvCxnSpPr>
            <a:cxnSpLocks/>
          </p:cNvCxnSpPr>
          <p:nvPr/>
        </p:nvCxnSpPr>
        <p:spPr>
          <a:xfrm>
            <a:off x="7861541" y="1247995"/>
            <a:ext cx="11112" cy="4714394"/>
          </a:xfrm>
          <a:prstGeom prst="line">
            <a:avLst/>
          </a:prstGeom>
          <a:ln w="31750">
            <a:solidFill>
              <a:srgbClr val="C00000"/>
            </a:solidFill>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87465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a:xfrm>
            <a:off x="286871" y="274638"/>
            <a:ext cx="11825117" cy="1143000"/>
          </a:xfrm>
        </p:spPr>
        <p:txBody>
          <a:bodyPr>
            <a:normAutofit/>
          </a:bodyPr>
          <a:lstStyle/>
          <a:p>
            <a:r>
              <a:rPr lang="en-US" altLang="zh-CN" sz="3200" b="1" kern="0" dirty="0">
                <a:solidFill>
                  <a:srgbClr val="11284B"/>
                </a:solidFill>
                <a:latin typeface="Arial"/>
                <a:cs typeface="Arial"/>
              </a:rPr>
              <a:t>Step #2: Learning Conversational Context Information</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Context embedding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Utilize a BART model to encode both the conversation history and question at each turn</a:t>
            </a:r>
          </a:p>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200" kern="0" dirty="0">
                <a:solidFill>
                  <a:schemeClr val="tx1">
                    <a:lumMod val="95000"/>
                    <a:lumOff val="5000"/>
                  </a:schemeClr>
                </a:solidFill>
                <a:latin typeface="Arial" panose="020B0604020202020204" pitchFamily="34" charset="0"/>
                <a:cs typeface="Arial" panose="020B0604020202020204" pitchFamily="34" charset="0"/>
              </a:rPr>
              <a:t>Verbalized answer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Using a BART model to generate the verbalized answer for each entity answer</a:t>
            </a: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60</a:t>
            </a:fld>
            <a:endParaRPr lang="en-US" dirty="0"/>
          </a:p>
        </p:txBody>
      </p:sp>
      <p:sp>
        <p:nvSpPr>
          <p:cNvPr id="5" name="TextBox 4">
            <a:extLst>
              <a:ext uri="{FF2B5EF4-FFF2-40B4-BE49-F238E27FC236}">
                <a16:creationId xmlns:a16="http://schemas.microsoft.com/office/drawing/2014/main" id="{F79C5EC7-81DE-33F2-EFBC-91F6EB4954DF}"/>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E. </a:t>
            </a:r>
            <a:r>
              <a:rPr lang="en-US" sz="1050" dirty="0" err="1">
                <a:solidFill>
                  <a:schemeClr val="bg1"/>
                </a:solidFill>
              </a:rPr>
              <a:t>Kacupaj</a:t>
            </a:r>
            <a:r>
              <a:rPr lang="en-US" sz="1050" dirty="0">
                <a:solidFill>
                  <a:schemeClr val="bg1"/>
                </a:solidFill>
              </a:rPr>
              <a:t>, K. Singh, M. </a:t>
            </a:r>
            <a:r>
              <a:rPr lang="en-US" sz="1050" dirty="0" err="1">
                <a:solidFill>
                  <a:schemeClr val="bg1"/>
                </a:solidFill>
              </a:rPr>
              <a:t>Maleshkova</a:t>
            </a:r>
            <a:r>
              <a:rPr lang="en-US" sz="1050" dirty="0">
                <a:solidFill>
                  <a:schemeClr val="bg1"/>
                </a:solidFill>
              </a:rPr>
              <a:t>, J. Lehmann. 2022. Contrastive Representation Learning for Conversational Question Answering over Knowledge Graphs (</a:t>
            </a:r>
            <a:r>
              <a:rPr lang="en-US" altLang="zh-CN" sz="1050" dirty="0">
                <a:solidFill>
                  <a:schemeClr val="bg1"/>
                </a:solidFill>
              </a:rPr>
              <a:t>CIKM</a:t>
            </a:r>
            <a:r>
              <a:rPr lang="en-US" sz="1050" dirty="0">
                <a:solidFill>
                  <a:schemeClr val="bg1"/>
                </a:solidFill>
              </a:rPr>
              <a:t> 22)</a:t>
            </a:r>
          </a:p>
        </p:txBody>
      </p:sp>
      <p:pic>
        <p:nvPicPr>
          <p:cNvPr id="7" name="Picture 6">
            <a:extLst>
              <a:ext uri="{FF2B5EF4-FFF2-40B4-BE49-F238E27FC236}">
                <a16:creationId xmlns:a16="http://schemas.microsoft.com/office/drawing/2014/main" id="{A96B30F1-88A0-2ACF-8A02-C104841C1594}"/>
              </a:ext>
            </a:extLst>
          </p:cNvPr>
          <p:cNvPicPr>
            <a:picLocks noChangeAspect="1"/>
          </p:cNvPicPr>
          <p:nvPr/>
        </p:nvPicPr>
        <p:blipFill>
          <a:blip r:embed="rId3"/>
          <a:stretch>
            <a:fillRect/>
          </a:stretch>
        </p:blipFill>
        <p:spPr>
          <a:xfrm>
            <a:off x="3091543" y="3810040"/>
            <a:ext cx="5158839" cy="1967855"/>
          </a:xfrm>
          <a:prstGeom prst="rect">
            <a:avLst/>
          </a:prstGeom>
        </p:spPr>
      </p:pic>
    </p:spTree>
    <p:extLst>
      <p:ext uri="{BB962C8B-B14F-4D97-AF65-F5344CB8AC3E}">
        <p14:creationId xmlns:p14="http://schemas.microsoft.com/office/powerpoint/2010/main" val="3011530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Step #3: Contrastive KG-path Ranking</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60399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Given a batch of (conversational context, KG paths) pairs during training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Learn </a:t>
            </a:r>
            <a:r>
              <a:rPr lang="en-US" altLang="zh-CN" sz="2000" b="1" kern="0" dirty="0">
                <a:solidFill>
                  <a:srgbClr val="FF0000"/>
                </a:solidFill>
                <a:latin typeface="Arial" panose="020B0604020202020204" pitchFamily="34" charset="0"/>
                <a:cs typeface="Arial" panose="020B0604020202020204" pitchFamily="34" charset="0"/>
              </a:rPr>
              <a:t>conversation context embedding + domain embedding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by Step #2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Learn </a:t>
            </a:r>
            <a:r>
              <a:rPr lang="en-US" altLang="zh-CN" sz="2000" b="1" kern="0" dirty="0">
                <a:solidFill>
                  <a:srgbClr val="FF0000"/>
                </a:solidFill>
                <a:latin typeface="Arial" panose="020B0604020202020204" pitchFamily="34" charset="0"/>
                <a:cs typeface="Arial" panose="020B0604020202020204" pitchFamily="34" charset="0"/>
              </a:rPr>
              <a:t>path embedding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by Step #1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Maximize the similarity between the correct pairs while minimizing the similarity for incorrect pairs</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altLang="zh-CN" sz="20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61</a:t>
            </a:fld>
            <a:endParaRPr lang="en-US" dirty="0"/>
          </a:p>
        </p:txBody>
      </p:sp>
      <p:sp>
        <p:nvSpPr>
          <p:cNvPr id="5" name="TextBox 4">
            <a:extLst>
              <a:ext uri="{FF2B5EF4-FFF2-40B4-BE49-F238E27FC236}">
                <a16:creationId xmlns:a16="http://schemas.microsoft.com/office/drawing/2014/main" id="{F79C5EC7-81DE-33F2-EFBC-91F6EB4954DF}"/>
              </a:ext>
            </a:extLst>
          </p:cNvPr>
          <p:cNvSpPr txBox="1"/>
          <p:nvPr/>
        </p:nvSpPr>
        <p:spPr>
          <a:xfrm>
            <a:off x="810452" y="5962389"/>
            <a:ext cx="9603183"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E. </a:t>
            </a:r>
            <a:r>
              <a:rPr lang="en-US" sz="1050" dirty="0" err="1">
                <a:solidFill>
                  <a:schemeClr val="bg1"/>
                </a:solidFill>
              </a:rPr>
              <a:t>Kacupaj</a:t>
            </a:r>
            <a:r>
              <a:rPr lang="en-US" sz="1050" dirty="0">
                <a:solidFill>
                  <a:schemeClr val="bg1"/>
                </a:solidFill>
              </a:rPr>
              <a:t>, K. Singh, M. </a:t>
            </a:r>
            <a:r>
              <a:rPr lang="en-US" sz="1050" dirty="0" err="1">
                <a:solidFill>
                  <a:schemeClr val="bg1"/>
                </a:solidFill>
              </a:rPr>
              <a:t>Maleshkova</a:t>
            </a:r>
            <a:r>
              <a:rPr lang="en-US" sz="1050" dirty="0">
                <a:solidFill>
                  <a:schemeClr val="bg1"/>
                </a:solidFill>
              </a:rPr>
              <a:t>, J. Lehmann. 2022. Contrastive Representation Learning for Conversational Question Answering over Knowledge Graphs (</a:t>
            </a:r>
            <a:r>
              <a:rPr lang="en-US" altLang="zh-CN" sz="1050" dirty="0">
                <a:solidFill>
                  <a:schemeClr val="bg1"/>
                </a:solidFill>
              </a:rPr>
              <a:t>CIKM</a:t>
            </a:r>
            <a:r>
              <a:rPr lang="en-US" sz="1050" dirty="0">
                <a:solidFill>
                  <a:schemeClr val="bg1"/>
                </a:solidFill>
              </a:rPr>
              <a:t> 22)</a:t>
            </a:r>
          </a:p>
        </p:txBody>
      </p:sp>
      <p:pic>
        <p:nvPicPr>
          <p:cNvPr id="7" name="Picture 6">
            <a:extLst>
              <a:ext uri="{FF2B5EF4-FFF2-40B4-BE49-F238E27FC236}">
                <a16:creationId xmlns:a16="http://schemas.microsoft.com/office/drawing/2014/main" id="{A96B30F1-88A0-2ACF-8A02-C104841C1594}"/>
              </a:ext>
            </a:extLst>
          </p:cNvPr>
          <p:cNvPicPr>
            <a:picLocks noChangeAspect="1"/>
          </p:cNvPicPr>
          <p:nvPr/>
        </p:nvPicPr>
        <p:blipFill>
          <a:blip r:embed="rId3"/>
          <a:stretch>
            <a:fillRect/>
          </a:stretch>
        </p:blipFill>
        <p:spPr>
          <a:xfrm>
            <a:off x="3091544" y="3547044"/>
            <a:ext cx="6023428" cy="2297656"/>
          </a:xfrm>
          <a:prstGeom prst="rect">
            <a:avLst/>
          </a:prstGeom>
        </p:spPr>
      </p:pic>
    </p:spTree>
    <p:extLst>
      <p:ext uri="{BB962C8B-B14F-4D97-AF65-F5344CB8AC3E}">
        <p14:creationId xmlns:p14="http://schemas.microsoft.com/office/powerpoint/2010/main" val="40603699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5CF6D-C64C-6E2B-0501-137864750A45}"/>
              </a:ext>
            </a:extLst>
          </p:cNvPr>
          <p:cNvSpPr>
            <a:spLocks noGrp="1"/>
          </p:cNvSpPr>
          <p:nvPr>
            <p:ph type="title"/>
          </p:nvPr>
        </p:nvSpPr>
        <p:spPr/>
        <p:txBody>
          <a:bodyPr>
            <a:normAutofit/>
          </a:bodyPr>
          <a:lstStyle/>
          <a:p>
            <a:r>
              <a:rPr lang="en-US" altLang="zh-CN" sz="4000" b="1" kern="0" dirty="0">
                <a:solidFill>
                  <a:srgbClr val="11284B"/>
                </a:solidFill>
                <a:latin typeface="Arial"/>
                <a:cs typeface="Arial"/>
              </a:rPr>
              <a:t>PRALINE: Experiment</a:t>
            </a:r>
          </a:p>
        </p:txBody>
      </p:sp>
      <p:sp>
        <p:nvSpPr>
          <p:cNvPr id="3" name="Content Placeholder 2">
            <a:extLst>
              <a:ext uri="{FF2B5EF4-FFF2-40B4-BE49-F238E27FC236}">
                <a16:creationId xmlns:a16="http://schemas.microsoft.com/office/drawing/2014/main" id="{BD9ACA10-FDB6-163F-74FC-9FC1D2701987}"/>
              </a:ext>
            </a:extLst>
          </p:cNvPr>
          <p:cNvSpPr>
            <a:spLocks noGrp="1"/>
          </p:cNvSpPr>
          <p:nvPr>
            <p:ph idx="1"/>
          </p:nvPr>
        </p:nvSpPr>
        <p:spPr>
          <a:xfrm>
            <a:off x="508000" y="1600203"/>
            <a:ext cx="11364452"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Observations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Evaluate PRALINE on two relevant datasets: </a:t>
            </a:r>
            <a:r>
              <a:rPr lang="en-US" altLang="zh-CN" sz="2000" kern="0" dirty="0" err="1">
                <a:solidFill>
                  <a:schemeClr val="tx1">
                    <a:lumMod val="95000"/>
                    <a:lumOff val="5000"/>
                  </a:schemeClr>
                </a:solidFill>
                <a:latin typeface="Arial" panose="020B0604020202020204" pitchFamily="34" charset="0"/>
                <a:cs typeface="Arial" panose="020B0604020202020204" pitchFamily="34" charset="0"/>
              </a:rPr>
              <a:t>ConvQuestions</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 and </a:t>
            </a:r>
            <a:r>
              <a:rPr lang="en-US" altLang="zh-CN" sz="2000" kern="0" dirty="0" err="1">
                <a:solidFill>
                  <a:schemeClr val="tx1">
                    <a:lumMod val="95000"/>
                    <a:lumOff val="5000"/>
                  </a:schemeClr>
                </a:solidFill>
                <a:latin typeface="Arial" panose="020B0604020202020204" pitchFamily="34" charset="0"/>
                <a:cs typeface="Arial" panose="020B0604020202020204" pitchFamily="34" charset="0"/>
              </a:rPr>
              <a:t>ConvRef</a:t>
            </a:r>
            <a:endParaRPr lang="en-US" altLang="zh-CN"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Outperform all other baselines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Good performance on different domains</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altLang="zh-CN" sz="20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altLang="zh-CN" sz="20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CFA9EF7C-8723-C356-FB54-8D0EB9273D8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62</a:t>
            </a:fld>
            <a:endParaRPr lang="en-US" dirty="0"/>
          </a:p>
        </p:txBody>
      </p:sp>
      <p:pic>
        <p:nvPicPr>
          <p:cNvPr id="5" name="Google Shape;408;p57">
            <a:extLst>
              <a:ext uri="{FF2B5EF4-FFF2-40B4-BE49-F238E27FC236}">
                <a16:creationId xmlns:a16="http://schemas.microsoft.com/office/drawing/2014/main" id="{D9AB781B-E790-125F-732A-D398808707F0}"/>
              </a:ext>
            </a:extLst>
          </p:cNvPr>
          <p:cNvPicPr preferRelativeResize="0"/>
          <p:nvPr/>
        </p:nvPicPr>
        <p:blipFill>
          <a:blip r:embed="rId3">
            <a:alphaModFix/>
          </a:blip>
          <a:stretch>
            <a:fillRect/>
          </a:stretch>
        </p:blipFill>
        <p:spPr>
          <a:xfrm>
            <a:off x="1022275" y="3446929"/>
            <a:ext cx="7261117" cy="2445746"/>
          </a:xfrm>
          <a:prstGeom prst="rect">
            <a:avLst/>
          </a:prstGeom>
          <a:noFill/>
          <a:ln>
            <a:noFill/>
          </a:ln>
        </p:spPr>
      </p:pic>
      <p:pic>
        <p:nvPicPr>
          <p:cNvPr id="6" name="Google Shape;429;p60">
            <a:extLst>
              <a:ext uri="{FF2B5EF4-FFF2-40B4-BE49-F238E27FC236}">
                <a16:creationId xmlns:a16="http://schemas.microsoft.com/office/drawing/2014/main" id="{16D27BEE-C1BE-F36F-B8E5-14E141B19541}"/>
              </a:ext>
            </a:extLst>
          </p:cNvPr>
          <p:cNvPicPr preferRelativeResize="0"/>
          <p:nvPr/>
        </p:nvPicPr>
        <p:blipFill>
          <a:blip r:embed="rId4">
            <a:alphaModFix/>
          </a:blip>
          <a:stretch>
            <a:fillRect/>
          </a:stretch>
        </p:blipFill>
        <p:spPr>
          <a:xfrm>
            <a:off x="8899267" y="3126463"/>
            <a:ext cx="2784733" cy="2445746"/>
          </a:xfrm>
          <a:prstGeom prst="rect">
            <a:avLst/>
          </a:prstGeom>
          <a:noFill/>
          <a:ln>
            <a:noFill/>
          </a:ln>
        </p:spPr>
      </p:pic>
      <p:sp>
        <p:nvSpPr>
          <p:cNvPr id="7" name="Google Shape;430;p60">
            <a:extLst>
              <a:ext uri="{FF2B5EF4-FFF2-40B4-BE49-F238E27FC236}">
                <a16:creationId xmlns:a16="http://schemas.microsoft.com/office/drawing/2014/main" id="{167E1708-DDC6-21F0-0F50-FC25D9AB1C93}"/>
              </a:ext>
            </a:extLst>
          </p:cNvPr>
          <p:cNvSpPr txBox="1"/>
          <p:nvPr/>
        </p:nvSpPr>
        <p:spPr>
          <a:xfrm>
            <a:off x="8272127" y="5446706"/>
            <a:ext cx="4148000" cy="553957"/>
          </a:xfrm>
          <a:prstGeom prst="rect">
            <a:avLst/>
          </a:prstGeom>
          <a:noFill/>
          <a:ln>
            <a:noFill/>
          </a:ln>
        </p:spPr>
        <p:txBody>
          <a:bodyPr spcFirstLastPara="1" wrap="square" lIns="121900" tIns="121900" rIns="121900" bIns="121900" anchor="t" anchorCtr="0">
            <a:spAutoFit/>
          </a:bodyPr>
          <a:lstStyle/>
          <a:p>
            <a:pPr algn="ctr"/>
            <a:r>
              <a:rPr lang="en-GB" sz="2000" b="1" dirty="0">
                <a:latin typeface="Calibri"/>
                <a:ea typeface="Calibri"/>
                <a:cs typeface="Calibri"/>
                <a:sym typeface="Calibri"/>
              </a:rPr>
              <a:t>H@5 and H@10 ranking results.</a:t>
            </a:r>
            <a:endParaRPr sz="2000" b="1" dirty="0">
              <a:latin typeface="Calibri"/>
              <a:ea typeface="Calibri"/>
              <a:cs typeface="Calibri"/>
              <a:sym typeface="Calibri"/>
            </a:endParaRPr>
          </a:p>
        </p:txBody>
      </p:sp>
    </p:spTree>
    <p:extLst>
      <p:ext uri="{BB962C8B-B14F-4D97-AF65-F5344CB8AC3E}">
        <p14:creationId xmlns:p14="http://schemas.microsoft.com/office/powerpoint/2010/main" val="22108606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63</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442798" y="2951952"/>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39104549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6C51-95B3-C009-5D44-FA9723DCBAF9}"/>
              </a:ext>
            </a:extLst>
          </p:cNvPr>
          <p:cNvSpPr>
            <a:spLocks noGrp="1"/>
          </p:cNvSpPr>
          <p:nvPr>
            <p:ph type="title"/>
          </p:nvPr>
        </p:nvSpPr>
        <p:spPr>
          <a:xfrm>
            <a:off x="507999" y="274638"/>
            <a:ext cx="11616023" cy="1143000"/>
          </a:xfrm>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Knowledge Graph Reasoning Formulation</a:t>
            </a:r>
            <a:endParaRPr lang="en-US" sz="4000" b="1" kern="0" dirty="0">
              <a:solidFill>
                <a:srgbClr val="11284B"/>
              </a:solidFill>
              <a:latin typeface="Arial"/>
              <a:cs typeface="Arial"/>
            </a:endParaRP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5BC0E87-2E58-DD99-D198-F6BEC8137F56}"/>
                  </a:ext>
                </a:extLst>
              </p:cNvPr>
              <p:cNvSpPr>
                <a:spLocks noGrp="1"/>
              </p:cNvSpPr>
              <p:nvPr>
                <p:ph idx="1"/>
              </p:nvPr>
            </p:nvSpPr>
            <p:spPr>
              <a:xfrm>
                <a:off x="507999" y="1600203"/>
                <a:ext cx="11300259"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KG reasoning can be formulated as</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 </a:t>
                </a:r>
                <a14:m>
                  <m:oMath xmlns:m="http://schemas.openxmlformats.org/officeDocument/2006/math">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𝑓</m:t>
                    </m:r>
                    <m:r>
                      <a:rPr lang="en-US" altLang="zh-CN" sz="2400" b="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𝑄</m:t>
                    </m:r>
                    <m:r>
                      <a:rPr lang="en-US" altLang="zh-CN" sz="2400" b="0" kern="0">
                        <a:solidFill>
                          <a:schemeClr val="tx1">
                            <a:lumMod val="95000"/>
                            <a:lumOff val="5000"/>
                          </a:schemeClr>
                        </a:solidFill>
                        <a:latin typeface="Cambria Math" panose="02040503050406030204" pitchFamily="18" charset="0"/>
                        <a:cs typeface="Arial" panose="020B0604020202020204" pitchFamily="34" charset="0"/>
                      </a:rPr>
                      <m:t>,</m:t>
                    </m:r>
                    <m:r>
                      <a:rPr lang="en-US" altLang="zh-CN" sz="2400" kern="0">
                        <a:solidFill>
                          <a:schemeClr val="tx1">
                            <a:lumMod val="95000"/>
                            <a:lumOff val="5000"/>
                          </a:schemeClr>
                        </a:solidFill>
                        <a:latin typeface="Cambria Math" panose="02040503050406030204" pitchFamily="18" charset="0"/>
                        <a:cs typeface="Arial" panose="020B0604020202020204" pitchFamily="34" charset="0"/>
                      </a:rPr>
                      <m:t>𝐺</m:t>
                    </m:r>
                    <m:r>
                      <a:rPr lang="en-US" altLang="zh-CN" sz="2400" b="0" kern="0">
                        <a:solidFill>
                          <a:schemeClr val="tx1">
                            <a:lumMod val="95000"/>
                            <a:lumOff val="5000"/>
                          </a:schemeClr>
                        </a:solidFill>
                        <a:latin typeface="Cambria Math" panose="02040503050406030204" pitchFamily="18" charset="0"/>
                        <a:cs typeface="Arial" panose="020B0604020202020204" pitchFamily="34" charset="0"/>
                      </a:rPr>
                      <m:t>)</m:t>
                    </m:r>
                  </m:oMath>
                </a14:m>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 </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𝑓</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the reasoning </a:t>
                </a:r>
                <a:r>
                  <a:rPr lang="en-US" sz="2000" b="1" kern="0" dirty="0">
                    <a:solidFill>
                      <a:srgbClr val="FF0000"/>
                    </a:solidFill>
                    <a:latin typeface="Arial" panose="020B0604020202020204" pitchFamily="34" charset="0"/>
                    <a:cs typeface="Arial" panose="020B0604020202020204" pitchFamily="34" charset="0"/>
                  </a:rPr>
                  <a:t>function/model</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𝑄</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the reasoning </a:t>
                </a:r>
                <a:r>
                  <a:rPr lang="en-US" sz="2000" b="1" kern="0" dirty="0">
                    <a:solidFill>
                      <a:srgbClr val="FF0000"/>
                    </a:solidFill>
                    <a:latin typeface="Arial" panose="020B0604020202020204" pitchFamily="34" charset="0"/>
                    <a:cs typeface="Arial" panose="020B0604020202020204" pitchFamily="34" charset="0"/>
                  </a:rPr>
                  <a:t>input/goal</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A partial triplet (h, r, ?)</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Natural language question </a:t>
                </a:r>
              </a:p>
              <a:p>
                <a:pPr lvl="2"/>
                <a:r>
                  <a:rPr lang="en-US" sz="1800" kern="0" dirty="0">
                    <a:solidFill>
                      <a:schemeClr val="tx1">
                        <a:lumMod val="95000"/>
                        <a:lumOff val="5000"/>
                      </a:schemeClr>
                    </a:solidFill>
                    <a:latin typeface="Arial" panose="020B0604020202020204" pitchFamily="34" charset="0"/>
                    <a:cs typeface="Arial" panose="020B0604020202020204" pitchFamily="34" charset="0"/>
                  </a:rPr>
                  <a:t>Query graph</a:t>
                </a:r>
              </a:p>
              <a:p>
                <a:pPr marL="742950" lvl="1" indent="-285750" fontAlgn="base">
                  <a:lnSpc>
                    <a:spcPct val="120000"/>
                  </a:lnSpc>
                  <a:spcBef>
                    <a:spcPct val="20000"/>
                  </a:spcBef>
                  <a:spcAft>
                    <a:spcPct val="0"/>
                  </a:spcAft>
                  <a:buSzPct val="90000"/>
                  <a:buFont typeface="Courier New" panose="02070309020205020404" pitchFamily="49" charset="0"/>
                  <a:buChar char="o"/>
                </a:pPr>
                <a14:m>
                  <m:oMath xmlns:m="http://schemas.openxmlformats.org/officeDocument/2006/math">
                    <m:r>
                      <a:rPr lang="en-US" altLang="zh-CN" sz="2000" kern="0">
                        <a:solidFill>
                          <a:schemeClr val="tx1">
                            <a:lumMod val="95000"/>
                            <a:lumOff val="5000"/>
                          </a:schemeClr>
                        </a:solidFill>
                        <a:latin typeface="Cambria Math" panose="02040503050406030204" pitchFamily="18" charset="0"/>
                        <a:cs typeface="Arial" panose="020B0604020202020204" pitchFamily="34" charset="0"/>
                      </a:rPr>
                      <m:t>𝐺</m:t>
                    </m:r>
                  </m:oMath>
                </a14:m>
                <a:r>
                  <a:rPr lang="en-US" sz="2000" kern="0" dirty="0">
                    <a:solidFill>
                      <a:schemeClr val="tx1">
                        <a:lumMod val="95000"/>
                        <a:lumOff val="5000"/>
                      </a:schemeClr>
                    </a:solidFill>
                    <a:latin typeface="Arial" panose="020B0604020202020204" pitchFamily="34" charset="0"/>
                    <a:cs typeface="Arial" panose="020B0604020202020204" pitchFamily="34" charset="0"/>
                  </a:rPr>
                  <a:t>: the background </a:t>
                </a:r>
                <a:r>
                  <a:rPr lang="en-US" sz="2000" b="1" kern="0" dirty="0">
                    <a:solidFill>
                      <a:srgbClr val="FF0000"/>
                    </a:solidFill>
                    <a:latin typeface="Arial" panose="020B0604020202020204" pitchFamily="34" charset="0"/>
                    <a:cs typeface="Arial" panose="020B0604020202020204" pitchFamily="34" charset="0"/>
                  </a:rPr>
                  <a:t>knowledge graph</a:t>
                </a:r>
              </a:p>
              <a:p>
                <a:pPr lvl="2"/>
                <a:endParaRPr lang="en-US" dirty="0"/>
              </a:p>
            </p:txBody>
          </p:sp>
        </mc:Choice>
        <mc:Fallback xmlns="">
          <p:sp>
            <p:nvSpPr>
              <p:cNvPr id="3" name="Content Placeholder 2">
                <a:extLst>
                  <a:ext uri="{FF2B5EF4-FFF2-40B4-BE49-F238E27FC236}">
                    <a16:creationId xmlns:a16="http://schemas.microsoft.com/office/drawing/2014/main" id="{25BC0E87-2E58-DD99-D198-F6BEC8137F56}"/>
                  </a:ext>
                </a:extLst>
              </p:cNvPr>
              <p:cNvSpPr>
                <a:spLocks noGrp="1" noRot="1" noChangeAspect="1" noMove="1" noResize="1" noEditPoints="1" noAdjustHandles="1" noChangeArrowheads="1" noChangeShapeType="1" noTextEdit="1"/>
              </p:cNvSpPr>
              <p:nvPr>
                <p:ph idx="1"/>
              </p:nvPr>
            </p:nvSpPr>
            <p:spPr>
              <a:xfrm>
                <a:off x="507999" y="1600203"/>
                <a:ext cx="11300259" cy="4525963"/>
              </a:xfrm>
              <a:blipFill>
                <a:blip r:embed="rId3"/>
                <a:stretch>
                  <a:fillRect l="-863" t="-539"/>
                </a:stretch>
              </a:blipFill>
            </p:spPr>
            <p:txBody>
              <a:bodyPr/>
              <a:lstStyle/>
              <a:p>
                <a:r>
                  <a:rPr lang="en-US">
                    <a:noFill/>
                  </a:rPr>
                  <a:t> </a:t>
                </a:r>
              </a:p>
            </p:txBody>
          </p:sp>
        </mc:Fallback>
      </mc:AlternateContent>
      <p:pic>
        <p:nvPicPr>
          <p:cNvPr id="5" name="Picture 4" descr="Blog — Collaborate4Care">
            <a:extLst>
              <a:ext uri="{FF2B5EF4-FFF2-40B4-BE49-F238E27FC236}">
                <a16:creationId xmlns:a16="http://schemas.microsoft.com/office/drawing/2014/main" id="{A64FC359-657B-6C26-EEFA-72D43FED0B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36413" y="3779820"/>
            <a:ext cx="1303152" cy="122011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80A5366E-BEFD-641C-D0C9-6226C200AD27}"/>
              </a:ext>
            </a:extLst>
          </p:cNvPr>
          <p:cNvSpPr/>
          <p:nvPr/>
        </p:nvSpPr>
        <p:spPr>
          <a:xfrm>
            <a:off x="8145357" y="3409954"/>
            <a:ext cx="1564386" cy="739731"/>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Reasoning Model </a:t>
            </a:r>
            <a:r>
              <a:rPr lang="zh-CN" altLang="en-US" sz="1600" dirty="0">
                <a:solidFill>
                  <a:schemeClr val="tx1"/>
                </a:solidFill>
              </a:rPr>
              <a:t>𝑓</a:t>
            </a:r>
            <a:r>
              <a:rPr lang="en-US" altLang="zh-CN" sz="1600" dirty="0">
                <a:solidFill>
                  <a:schemeClr val="tx1"/>
                </a:solidFill>
              </a:rPr>
              <a:t>()</a:t>
            </a:r>
            <a:endParaRPr lang="en-US" sz="1600" dirty="0">
              <a:solidFill>
                <a:schemeClr val="tx1"/>
              </a:solidFill>
            </a:endParaRPr>
          </a:p>
        </p:txBody>
      </p:sp>
      <p:sp>
        <p:nvSpPr>
          <p:cNvPr id="7" name="Rectangle 6">
            <a:extLst>
              <a:ext uri="{FF2B5EF4-FFF2-40B4-BE49-F238E27FC236}">
                <a16:creationId xmlns:a16="http://schemas.microsoft.com/office/drawing/2014/main" id="{1C00CA7A-DDA1-F8C9-84A1-CD7AA99360AF}"/>
              </a:ext>
            </a:extLst>
          </p:cNvPr>
          <p:cNvSpPr/>
          <p:nvPr/>
        </p:nvSpPr>
        <p:spPr>
          <a:xfrm>
            <a:off x="6239415" y="3032831"/>
            <a:ext cx="1200150" cy="396169"/>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Input </a:t>
            </a:r>
            <a:r>
              <a:rPr lang="zh-CN" altLang="en-US" sz="1600" dirty="0">
                <a:solidFill>
                  <a:schemeClr val="tx1"/>
                </a:solidFill>
              </a:rPr>
              <a:t>𝑄</a:t>
            </a:r>
            <a:endParaRPr lang="en-US" sz="1600" dirty="0">
              <a:solidFill>
                <a:schemeClr val="tx1"/>
              </a:solidFill>
            </a:endParaRPr>
          </a:p>
        </p:txBody>
      </p:sp>
      <p:cxnSp>
        <p:nvCxnSpPr>
          <p:cNvPr id="8" name="Connector: Elbow 7">
            <a:extLst>
              <a:ext uri="{FF2B5EF4-FFF2-40B4-BE49-F238E27FC236}">
                <a16:creationId xmlns:a16="http://schemas.microsoft.com/office/drawing/2014/main" id="{6F327F41-E630-4696-5AC7-7724B5301AF3}"/>
              </a:ext>
            </a:extLst>
          </p:cNvPr>
          <p:cNvCxnSpPr>
            <a:cxnSpLocks/>
            <a:stCxn id="7" idx="3"/>
            <a:endCxn id="6" idx="0"/>
          </p:cNvCxnSpPr>
          <p:nvPr/>
        </p:nvCxnSpPr>
        <p:spPr>
          <a:xfrm>
            <a:off x="7439565" y="3230916"/>
            <a:ext cx="1487985" cy="179038"/>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 name="Connector: Elbow 10">
            <a:extLst>
              <a:ext uri="{FF2B5EF4-FFF2-40B4-BE49-F238E27FC236}">
                <a16:creationId xmlns:a16="http://schemas.microsoft.com/office/drawing/2014/main" id="{B84E1F19-1F98-1384-0F48-413DE85E0E72}"/>
              </a:ext>
            </a:extLst>
          </p:cNvPr>
          <p:cNvCxnSpPr>
            <a:cxnSpLocks/>
            <a:stCxn id="5" idx="3"/>
            <a:endCxn id="6" idx="2"/>
          </p:cNvCxnSpPr>
          <p:nvPr/>
        </p:nvCxnSpPr>
        <p:spPr>
          <a:xfrm flipV="1">
            <a:off x="7439565" y="4149685"/>
            <a:ext cx="1487985" cy="240193"/>
          </a:xfrm>
          <a:prstGeom prst="bentConnector2">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2AA097BF-0BB6-349F-38A4-E53DB8F6F296}"/>
              </a:ext>
            </a:extLst>
          </p:cNvPr>
          <p:cNvSpPr/>
          <p:nvPr/>
        </p:nvSpPr>
        <p:spPr>
          <a:xfrm>
            <a:off x="10290544" y="3581400"/>
            <a:ext cx="994871" cy="396169"/>
          </a:xfrm>
          <a:prstGeom prst="rect">
            <a:avLst/>
          </a:prstGeom>
          <a:solidFill>
            <a:schemeClr val="accent3">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Output</a:t>
            </a:r>
          </a:p>
        </p:txBody>
      </p:sp>
      <p:cxnSp>
        <p:nvCxnSpPr>
          <p:cNvPr id="20" name="Connector: Elbow 19">
            <a:extLst>
              <a:ext uri="{FF2B5EF4-FFF2-40B4-BE49-F238E27FC236}">
                <a16:creationId xmlns:a16="http://schemas.microsoft.com/office/drawing/2014/main" id="{488B24F3-1E7D-97BB-ECF4-C5BBCF8866A6}"/>
              </a:ext>
            </a:extLst>
          </p:cNvPr>
          <p:cNvCxnSpPr>
            <a:cxnSpLocks/>
            <a:stCxn id="6" idx="3"/>
            <a:endCxn id="17" idx="1"/>
          </p:cNvCxnSpPr>
          <p:nvPr/>
        </p:nvCxnSpPr>
        <p:spPr>
          <a:xfrm flipV="1">
            <a:off x="9709743" y="3779485"/>
            <a:ext cx="580801" cy="335"/>
          </a:xfrm>
          <a:prstGeom prst="bentConnector3">
            <a:avLst>
              <a:gd name="adj1" fmla="val 50000"/>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B9D6A68F-59A6-505F-30BB-7887C24110C4}"/>
                  </a:ext>
                </a:extLst>
              </p:cNvPr>
              <p:cNvSpPr txBox="1"/>
              <p:nvPr/>
            </p:nvSpPr>
            <p:spPr>
              <a:xfrm>
                <a:off x="6839490" y="4760277"/>
                <a:ext cx="483931"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𝐺</m:t>
                      </m:r>
                    </m:oMath>
                  </m:oMathPara>
                </a14:m>
                <a:endParaRPr lang="en-US" dirty="0"/>
              </a:p>
            </p:txBody>
          </p:sp>
        </mc:Choice>
        <mc:Fallback xmlns="">
          <p:sp>
            <p:nvSpPr>
              <p:cNvPr id="24" name="TextBox 23">
                <a:extLst>
                  <a:ext uri="{FF2B5EF4-FFF2-40B4-BE49-F238E27FC236}">
                    <a16:creationId xmlns:a16="http://schemas.microsoft.com/office/drawing/2014/main" id="{B9D6A68F-59A6-505F-30BB-7887C24110C4}"/>
                  </a:ext>
                </a:extLst>
              </p:cNvPr>
              <p:cNvSpPr txBox="1">
                <a:spLocks noRot="1" noChangeAspect="1" noMove="1" noResize="1" noEditPoints="1" noAdjustHandles="1" noChangeArrowheads="1" noChangeShapeType="1" noTextEdit="1"/>
              </p:cNvSpPr>
              <p:nvPr/>
            </p:nvSpPr>
            <p:spPr>
              <a:xfrm>
                <a:off x="6839490" y="4760277"/>
                <a:ext cx="483931" cy="369332"/>
              </a:xfrm>
              <a:prstGeom prst="rect">
                <a:avLst/>
              </a:prstGeom>
              <a:blipFill>
                <a:blip r:embed="rId5"/>
                <a:stretch>
                  <a:fillRect/>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4793CE84-41C3-A2DF-680B-945302F58BF4}"/>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7</a:t>
            </a:fld>
            <a:endParaRPr lang="en-US" dirty="0"/>
          </a:p>
        </p:txBody>
      </p:sp>
    </p:spTree>
    <p:extLst>
      <p:ext uri="{BB962C8B-B14F-4D97-AF65-F5344CB8AC3E}">
        <p14:creationId xmlns:p14="http://schemas.microsoft.com/office/powerpoint/2010/main" val="50759997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6C51-95B3-C009-5D44-FA9723DCBAF9}"/>
              </a:ext>
            </a:extLst>
          </p:cNvPr>
          <p:cNvSpPr>
            <a:spLocks noGrp="1"/>
          </p:cNvSpPr>
          <p:nvPr>
            <p:ph type="title"/>
          </p:nvPr>
        </p:nvSpPr>
        <p:spPr>
          <a:xfrm>
            <a:off x="507999" y="274638"/>
            <a:ext cx="12972027" cy="1143000"/>
          </a:xfrm>
        </p:spPr>
        <p:txBody>
          <a:bodyPr>
            <a:normAutofit fontScale="90000"/>
          </a:bodyPr>
          <a:lstStyle/>
          <a:p>
            <a:r>
              <a:rPr lang="en-US" altLang="zh-CN" sz="4000" b="1" kern="0" dirty="0">
                <a:solidFill>
                  <a:srgbClr val="11284B"/>
                </a:solidFill>
                <a:latin typeface="Arial"/>
                <a:cs typeface="Arial"/>
              </a:rPr>
              <a:t>Overall Challenge #1: </a:t>
            </a:r>
            <a:br>
              <a:rPr lang="en-US" altLang="zh-CN" sz="4000" b="1" kern="0" dirty="0">
                <a:solidFill>
                  <a:srgbClr val="11284B"/>
                </a:solidFill>
                <a:latin typeface="Arial"/>
                <a:cs typeface="Arial"/>
              </a:rPr>
            </a:br>
            <a:r>
              <a:rPr lang="en-US" altLang="zh-CN" sz="4000" b="1" kern="0" dirty="0">
                <a:solidFill>
                  <a:srgbClr val="11284B"/>
                </a:solidFill>
                <a:latin typeface="Arial"/>
                <a:cs typeface="Arial"/>
              </a:rPr>
              <a:t>Background Knowledge Graph</a:t>
            </a:r>
            <a:endParaRPr lang="en-US" sz="4000" b="1" kern="0" dirty="0">
              <a:solidFill>
                <a:srgbClr val="11284B"/>
              </a:solidFill>
              <a:latin typeface="Arial"/>
              <a:cs typeface="Arial"/>
            </a:endParaRPr>
          </a:p>
        </p:txBody>
      </p:sp>
      <p:sp>
        <p:nvSpPr>
          <p:cNvPr id="3" name="Content Placeholder 2">
            <a:extLst>
              <a:ext uri="{FF2B5EF4-FFF2-40B4-BE49-F238E27FC236}">
                <a16:creationId xmlns:a16="http://schemas.microsoft.com/office/drawing/2014/main" id="{25BC0E87-2E58-DD99-D198-F6BEC8137F56}"/>
              </a:ext>
            </a:extLst>
          </p:cNvPr>
          <p:cNvSpPr>
            <a:spLocks noGrp="1"/>
          </p:cNvSpPr>
          <p:nvPr>
            <p:ph idx="1"/>
          </p:nvPr>
        </p:nvSpPr>
        <p:spPr>
          <a:xfrm>
            <a:off x="507999" y="1600203"/>
            <a:ext cx="11300259"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Size: </a:t>
            </a:r>
            <a:r>
              <a:rPr lang="en-US" sz="2400" kern="0" dirty="0">
                <a:solidFill>
                  <a:schemeClr val="tx1">
                    <a:lumMod val="95000"/>
                    <a:lumOff val="5000"/>
                  </a:schemeClr>
                </a:solidFill>
                <a:latin typeface="Arial" panose="020B0604020202020204" pitchFamily="34" charset="0"/>
                <a:cs typeface="Arial" panose="020B0604020202020204" pitchFamily="34" charset="0"/>
              </a:rPr>
              <a:t>KGs are </a:t>
            </a:r>
            <a:r>
              <a:rPr lang="en-US" sz="2400" b="1" kern="0" dirty="0">
                <a:solidFill>
                  <a:srgbClr val="FF0000"/>
                </a:solidFill>
                <a:latin typeface="Arial" panose="020B0604020202020204" pitchFamily="34" charset="0"/>
                <a:cs typeface="Arial" panose="020B0604020202020204" pitchFamily="34" charset="0"/>
              </a:rPr>
              <a:t>large</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For example, </a:t>
            </a:r>
            <a:r>
              <a:rPr lang="en-US" sz="2000" kern="0" dirty="0" err="1">
                <a:solidFill>
                  <a:schemeClr val="tx1">
                    <a:lumMod val="95000"/>
                    <a:lumOff val="5000"/>
                  </a:schemeClr>
                </a:solidFill>
                <a:latin typeface="Arial" panose="020B0604020202020204" pitchFamily="34" charset="0"/>
                <a:cs typeface="Arial" panose="020B0604020202020204" pitchFamily="34" charset="0"/>
              </a:rPr>
              <a:t>DBpedia</a:t>
            </a:r>
            <a:r>
              <a:rPr lang="en-US" sz="2000" kern="0" dirty="0">
                <a:solidFill>
                  <a:schemeClr val="tx1">
                    <a:lumMod val="95000"/>
                    <a:lumOff val="5000"/>
                  </a:schemeClr>
                </a:solidFill>
                <a:latin typeface="Arial" panose="020B0604020202020204" pitchFamily="34" charset="0"/>
                <a:cs typeface="Arial" panose="020B0604020202020204" pitchFamily="34" charset="0"/>
              </a:rPr>
              <a:t> contains 4.6 million entities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Reasoning on large knowledge graph is time consuming</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Quality: </a:t>
            </a:r>
            <a:r>
              <a:rPr lang="en-US" sz="2400" kern="0" dirty="0">
                <a:solidFill>
                  <a:schemeClr val="tx1">
                    <a:lumMod val="95000"/>
                    <a:lumOff val="5000"/>
                  </a:schemeClr>
                </a:solidFill>
                <a:latin typeface="Arial" panose="020B0604020202020204" pitchFamily="34" charset="0"/>
                <a:cs typeface="Arial" panose="020B0604020202020204" pitchFamily="34" charset="0"/>
              </a:rPr>
              <a:t>KGs are </a:t>
            </a:r>
            <a:r>
              <a:rPr lang="en-US" sz="2400" b="1" kern="0" dirty="0">
                <a:solidFill>
                  <a:srgbClr val="FF0000"/>
                </a:solidFill>
                <a:latin typeface="Arial" panose="020B0604020202020204" pitchFamily="34" charset="0"/>
                <a:cs typeface="Arial" panose="020B0604020202020204" pitchFamily="34" charset="0"/>
              </a:rPr>
              <a:t>noisy and incomplete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For example, half of entities in </a:t>
            </a:r>
            <a:r>
              <a:rPr lang="en-US" sz="2000" kern="0" dirty="0" err="1">
                <a:solidFill>
                  <a:schemeClr val="tx1">
                    <a:lumMod val="95000"/>
                    <a:lumOff val="5000"/>
                  </a:schemeClr>
                </a:solidFill>
                <a:latin typeface="Arial" panose="020B0604020202020204" pitchFamily="34" charset="0"/>
                <a:cs typeface="Arial" panose="020B0604020202020204" pitchFamily="34" charset="0"/>
              </a:rPr>
              <a:t>DBpedia</a:t>
            </a:r>
            <a:r>
              <a:rPr lang="en-US" sz="2000" kern="0" dirty="0">
                <a:solidFill>
                  <a:schemeClr val="tx1">
                    <a:lumMod val="95000"/>
                    <a:lumOff val="5000"/>
                  </a:schemeClr>
                </a:solidFill>
                <a:latin typeface="Arial" panose="020B0604020202020204" pitchFamily="34" charset="0"/>
                <a:cs typeface="Arial" panose="020B0604020202020204" pitchFamily="34" charset="0"/>
              </a:rPr>
              <a:t> contain less than 5 relationships [1]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Reasoning on incomplete knowledge graphs can be difficult</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Dynamics: </a:t>
            </a:r>
            <a:r>
              <a:rPr lang="en-US" sz="2400" kern="0" dirty="0">
                <a:solidFill>
                  <a:schemeClr val="tx1">
                    <a:lumMod val="95000"/>
                    <a:lumOff val="5000"/>
                  </a:schemeClr>
                </a:solidFill>
                <a:latin typeface="Arial" panose="020B0604020202020204" pitchFamily="34" charset="0"/>
                <a:cs typeface="Arial" panose="020B0604020202020204" pitchFamily="34" charset="0"/>
              </a:rPr>
              <a:t>Almost every knowledge graph </a:t>
            </a:r>
            <a:r>
              <a:rPr lang="en-US" sz="2400" b="1" kern="0" dirty="0">
                <a:solidFill>
                  <a:srgbClr val="FF0000"/>
                </a:solidFill>
                <a:latin typeface="Arial" panose="020B0604020202020204" pitchFamily="34" charset="0"/>
                <a:cs typeface="Arial" panose="020B0604020202020204" pitchFamily="34" charset="0"/>
              </a:rPr>
              <a:t>evolves over time </a:t>
            </a:r>
            <a:r>
              <a:rPr lang="en-US" sz="2400" kern="0" dirty="0">
                <a:solidFill>
                  <a:schemeClr val="tx1">
                    <a:lumMod val="95000"/>
                    <a:lumOff val="5000"/>
                  </a:schemeClr>
                </a:solidFill>
                <a:latin typeface="Arial" panose="020B0604020202020204" pitchFamily="34" charset="0"/>
                <a:cs typeface="Arial" panose="020B0604020202020204" pitchFamily="34" charset="0"/>
              </a:rPr>
              <a:t>[2]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Present an additional challenge</a:t>
            </a:r>
          </a:p>
          <a:p>
            <a:pPr lvl="1"/>
            <a:endParaRPr lang="en-US" dirty="0"/>
          </a:p>
          <a:p>
            <a:endParaRPr lang="en-US" dirty="0"/>
          </a:p>
          <a:p>
            <a:pPr lvl="2"/>
            <a:endParaRPr lang="en-US" dirty="0"/>
          </a:p>
        </p:txBody>
      </p:sp>
      <p:sp>
        <p:nvSpPr>
          <p:cNvPr id="4" name="TextBox 3">
            <a:extLst>
              <a:ext uri="{FF2B5EF4-FFF2-40B4-BE49-F238E27FC236}">
                <a16:creationId xmlns:a16="http://schemas.microsoft.com/office/drawing/2014/main" id="{C2B7968A-C490-A6E3-C78C-91A15A582A12}"/>
              </a:ext>
            </a:extLst>
          </p:cNvPr>
          <p:cNvSpPr txBox="1"/>
          <p:nvPr/>
        </p:nvSpPr>
        <p:spPr>
          <a:xfrm>
            <a:off x="810452" y="5962389"/>
            <a:ext cx="9385849" cy="415498"/>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Y. Fang, K. </a:t>
            </a:r>
            <a:r>
              <a:rPr lang="en-US" sz="1050" dirty="0" err="1">
                <a:solidFill>
                  <a:schemeClr val="bg1"/>
                </a:solidFill>
              </a:rPr>
              <a:t>Kuan</a:t>
            </a:r>
            <a:r>
              <a:rPr lang="en-US" sz="1050" dirty="0">
                <a:solidFill>
                  <a:schemeClr val="bg1"/>
                </a:solidFill>
              </a:rPr>
              <a:t>, J. Lin, C. Tan, and V. Chandrasekhar. 2017. Object Detection Meets Knowledge Graphs(IJCAI 17).</a:t>
            </a:r>
          </a:p>
          <a:p>
            <a:pPr marL="171450" indent="-171450">
              <a:buFont typeface="Arial" panose="020B0604020202020204" pitchFamily="34" charset="0"/>
              <a:buChar char="•"/>
            </a:pPr>
            <a:r>
              <a:rPr lang="en-US" sz="1050" dirty="0">
                <a:solidFill>
                  <a:schemeClr val="bg1"/>
                </a:solidFill>
              </a:rPr>
              <a:t>[2] Y. Yan, L. Liu, Y. Ban, Bao. Jing, and H. Tong. 2021. Dynamic Knowledge Graph Alignment(AAAI 21).</a:t>
            </a:r>
          </a:p>
        </p:txBody>
      </p:sp>
      <p:pic>
        <p:nvPicPr>
          <p:cNvPr id="13" name="Picture 12">
            <a:extLst>
              <a:ext uri="{FF2B5EF4-FFF2-40B4-BE49-F238E27FC236}">
                <a16:creationId xmlns:a16="http://schemas.microsoft.com/office/drawing/2014/main" id="{C42FE0DA-E95C-3CC9-3AD9-67CCC30D438A}"/>
              </a:ext>
            </a:extLst>
          </p:cNvPr>
          <p:cNvPicPr>
            <a:picLocks noChangeAspect="1"/>
          </p:cNvPicPr>
          <p:nvPr/>
        </p:nvPicPr>
        <p:blipFill>
          <a:blip r:embed="rId3"/>
          <a:stretch>
            <a:fillRect/>
          </a:stretch>
        </p:blipFill>
        <p:spPr>
          <a:xfrm>
            <a:off x="8329194" y="1262066"/>
            <a:ext cx="3734214" cy="1461399"/>
          </a:xfrm>
          <a:prstGeom prst="rect">
            <a:avLst/>
          </a:prstGeom>
        </p:spPr>
      </p:pic>
      <p:sp>
        <p:nvSpPr>
          <p:cNvPr id="14" name="Rectangle 13">
            <a:extLst>
              <a:ext uri="{FF2B5EF4-FFF2-40B4-BE49-F238E27FC236}">
                <a16:creationId xmlns:a16="http://schemas.microsoft.com/office/drawing/2014/main" id="{234D8EEB-4C57-E6E2-BD69-5A9B223E04DB}"/>
              </a:ext>
            </a:extLst>
          </p:cNvPr>
          <p:cNvSpPr/>
          <p:nvPr/>
        </p:nvSpPr>
        <p:spPr>
          <a:xfrm>
            <a:off x="8336504" y="1666134"/>
            <a:ext cx="1048819" cy="1057331"/>
          </a:xfrm>
          <a:prstGeom prst="rect">
            <a:avLst/>
          </a:prstGeom>
          <a:solidFill>
            <a:srgbClr val="C00000">
              <a:alpha val="4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5" name="Slide Number Placeholder 3">
            <a:extLst>
              <a:ext uri="{FF2B5EF4-FFF2-40B4-BE49-F238E27FC236}">
                <a16:creationId xmlns:a16="http://schemas.microsoft.com/office/drawing/2014/main" id="{2C7181FF-F773-4F16-D4BF-A10E9EC22D9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8</a:t>
            </a:fld>
            <a:endParaRPr lang="en-US" dirty="0"/>
          </a:p>
        </p:txBody>
      </p:sp>
    </p:spTree>
    <p:extLst>
      <p:ext uri="{BB962C8B-B14F-4D97-AF65-F5344CB8AC3E}">
        <p14:creationId xmlns:p14="http://schemas.microsoft.com/office/powerpoint/2010/main" val="1215766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596C51-95B3-C009-5D44-FA9723DCBAF9}"/>
              </a:ext>
            </a:extLst>
          </p:cNvPr>
          <p:cNvSpPr>
            <a:spLocks noGrp="1"/>
          </p:cNvSpPr>
          <p:nvPr>
            <p:ph type="title"/>
          </p:nvPr>
        </p:nvSpPr>
        <p:spPr>
          <a:xfrm>
            <a:off x="507999" y="274638"/>
            <a:ext cx="11616023" cy="1143000"/>
          </a:xfrm>
        </p:spPr>
        <p:txBody>
          <a:bodyPr>
            <a:normAutofit/>
          </a:bodyPr>
          <a:lstStyle/>
          <a:p>
            <a:r>
              <a:rPr lang="en-US" altLang="zh-CN" sz="3600" b="1" kern="0" dirty="0">
                <a:solidFill>
                  <a:srgbClr val="11284B"/>
                </a:solidFill>
                <a:latin typeface="Arial"/>
                <a:cs typeface="Arial"/>
              </a:rPr>
              <a:t>Overall Challenge #2: </a:t>
            </a:r>
            <a:br>
              <a:rPr lang="en-US" altLang="zh-CN" sz="3600" b="1" kern="0" dirty="0">
                <a:solidFill>
                  <a:srgbClr val="11284B"/>
                </a:solidFill>
                <a:latin typeface="Arial"/>
                <a:cs typeface="Arial"/>
              </a:rPr>
            </a:br>
            <a:r>
              <a:rPr lang="en-US" altLang="zh-CN" sz="3600" b="1" kern="0" dirty="0">
                <a:solidFill>
                  <a:srgbClr val="11284B"/>
                </a:solidFill>
                <a:latin typeface="Arial"/>
                <a:cs typeface="Arial"/>
              </a:rPr>
              <a:t>The Reasoning Model</a:t>
            </a:r>
            <a:endParaRPr lang="en-US" sz="3600" b="1" kern="0" dirty="0">
              <a:solidFill>
                <a:srgbClr val="11284B"/>
              </a:solidFill>
              <a:latin typeface="Arial"/>
              <a:cs typeface="Arial"/>
            </a:endParaRPr>
          </a:p>
        </p:txBody>
      </p:sp>
      <p:sp>
        <p:nvSpPr>
          <p:cNvPr id="3" name="Content Placeholder 2">
            <a:extLst>
              <a:ext uri="{FF2B5EF4-FFF2-40B4-BE49-F238E27FC236}">
                <a16:creationId xmlns:a16="http://schemas.microsoft.com/office/drawing/2014/main" id="{25BC0E87-2E58-DD99-D198-F6BEC8137F56}"/>
              </a:ext>
            </a:extLst>
          </p:cNvPr>
          <p:cNvSpPr>
            <a:spLocks noGrp="1"/>
          </p:cNvSpPr>
          <p:nvPr>
            <p:ph idx="1"/>
          </p:nvPr>
        </p:nvSpPr>
        <p:spPr>
          <a:xfrm>
            <a:off x="507999" y="1600203"/>
            <a:ext cx="11300259"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Comprehensiveness: </a:t>
            </a:r>
            <a:r>
              <a:rPr lang="en-US" sz="2400" kern="0" dirty="0">
                <a:solidFill>
                  <a:schemeClr val="tx1">
                    <a:lumMod val="95000"/>
                    <a:lumOff val="5000"/>
                  </a:schemeClr>
                </a:solidFill>
                <a:latin typeface="Arial" panose="020B0604020202020204" pitchFamily="34" charset="0"/>
                <a:cs typeface="Arial" panose="020B0604020202020204" pitchFamily="34" charset="0"/>
              </a:rPr>
              <a:t>Relations in KG have </a:t>
            </a:r>
            <a:r>
              <a:rPr lang="en-US" sz="2400" b="1" kern="0" dirty="0">
                <a:solidFill>
                  <a:srgbClr val="FF0000"/>
                </a:solidFill>
                <a:latin typeface="Arial" panose="020B0604020202020204" pitchFamily="34" charset="0"/>
                <a:cs typeface="Arial" panose="020B0604020202020204" pitchFamily="34" charset="0"/>
              </a:rPr>
              <a:t>different properties </a:t>
            </a:r>
            <a:r>
              <a:rPr lang="en-US" sz="2400" kern="0" dirty="0">
                <a:solidFill>
                  <a:schemeClr val="tx1">
                    <a:lumMod val="95000"/>
                    <a:lumOff val="5000"/>
                  </a:schemeClr>
                </a:solidFill>
                <a:latin typeface="Arial" panose="020B0604020202020204" pitchFamily="34" charset="0"/>
                <a:cs typeface="Arial" panose="020B0604020202020204" pitchFamily="34" charset="0"/>
              </a:rPr>
              <a:t>[1]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Symmetry, </a:t>
            </a:r>
            <a:r>
              <a:rPr lang="en-US" sz="2000" kern="0" dirty="0" err="1">
                <a:solidFill>
                  <a:schemeClr val="tx1">
                    <a:lumMod val="95000"/>
                    <a:lumOff val="5000"/>
                  </a:schemeClr>
                </a:solidFill>
                <a:latin typeface="Arial" panose="020B0604020202020204" pitchFamily="34" charset="0"/>
                <a:cs typeface="Arial" panose="020B0604020202020204" pitchFamily="34" charset="0"/>
              </a:rPr>
              <a:t>antisymmetry</a:t>
            </a:r>
            <a:r>
              <a:rPr lang="en-US" sz="2000" kern="0" dirty="0">
                <a:solidFill>
                  <a:schemeClr val="tx1">
                    <a:lumMod val="95000"/>
                    <a:lumOff val="5000"/>
                  </a:schemeClr>
                </a:solidFill>
                <a:latin typeface="Arial" panose="020B0604020202020204" pitchFamily="34" charset="0"/>
                <a:cs typeface="Arial" panose="020B0604020202020204" pitchFamily="34" charset="0"/>
              </a:rPr>
              <a:t>, composition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How to support these properties</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Efficiency: </a:t>
            </a:r>
            <a:r>
              <a:rPr lang="en-US" sz="2400" kern="0" dirty="0">
                <a:solidFill>
                  <a:schemeClr val="tx1">
                    <a:lumMod val="95000"/>
                    <a:lumOff val="5000"/>
                  </a:schemeClr>
                </a:solidFill>
                <a:latin typeface="Arial" panose="020B0604020202020204" pitchFamily="34" charset="0"/>
                <a:cs typeface="Arial" panose="020B0604020202020204" pitchFamily="34" charset="0"/>
              </a:rPr>
              <a:t>Knowledge graphs are large [2]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How to reason </a:t>
            </a:r>
            <a:r>
              <a:rPr lang="en-US" sz="2000" b="1" kern="0" dirty="0">
                <a:solidFill>
                  <a:srgbClr val="FF0000"/>
                </a:solidFill>
                <a:latin typeface="Arial" panose="020B0604020202020204" pitchFamily="34" charset="0"/>
                <a:cs typeface="Arial" panose="020B0604020202020204" pitchFamily="34" charset="0"/>
              </a:rPr>
              <a:t>efficiently</a:t>
            </a:r>
            <a:r>
              <a:rPr lang="en-US" sz="2000" kern="0" dirty="0">
                <a:solidFill>
                  <a:schemeClr val="tx1">
                    <a:lumMod val="95000"/>
                    <a:lumOff val="5000"/>
                  </a:schemeClr>
                </a:solidFill>
                <a:latin typeface="Arial" panose="020B0604020202020204" pitchFamily="34" charset="0"/>
                <a:cs typeface="Arial" panose="020B0604020202020204" pitchFamily="34" charset="0"/>
              </a:rPr>
              <a:t>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Generalizability: </a:t>
            </a:r>
            <a:r>
              <a:rPr lang="en-US" sz="2400" kern="0" dirty="0">
                <a:solidFill>
                  <a:schemeClr val="tx1">
                    <a:lumMod val="95000"/>
                    <a:lumOff val="5000"/>
                  </a:schemeClr>
                </a:solidFill>
                <a:latin typeface="Arial" panose="020B0604020202020204" pitchFamily="34" charset="0"/>
                <a:cs typeface="Arial" panose="020B0604020202020204" pitchFamily="34" charset="0"/>
              </a:rPr>
              <a:t>Generalization ability of the model [3]</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Handle </a:t>
            </a:r>
            <a:r>
              <a:rPr lang="en-US" sz="2000" b="1" kern="0" dirty="0">
                <a:solidFill>
                  <a:srgbClr val="FF0000"/>
                </a:solidFill>
                <a:latin typeface="Arial" panose="020B0604020202020204" pitchFamily="34" charset="0"/>
                <a:cs typeface="Arial" panose="020B0604020202020204" pitchFamily="34" charset="0"/>
              </a:rPr>
              <a:t>new, unseen </a:t>
            </a:r>
            <a:r>
              <a:rPr lang="en-US" sz="2000" kern="0" dirty="0">
                <a:solidFill>
                  <a:schemeClr val="tx1">
                    <a:lumMod val="95000"/>
                    <a:lumOff val="5000"/>
                  </a:schemeClr>
                </a:solidFill>
                <a:latin typeface="Arial" panose="020B0604020202020204" pitchFamily="34" charset="0"/>
                <a:cs typeface="Arial" panose="020B0604020202020204" pitchFamily="34" charset="0"/>
              </a:rPr>
              <a:t>data effectively</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AEAE364-A6FC-A9C2-4C27-ABAC174D2056}"/>
              </a:ext>
            </a:extLst>
          </p:cNvPr>
          <p:cNvPicPr>
            <a:picLocks noChangeAspect="1"/>
          </p:cNvPicPr>
          <p:nvPr/>
        </p:nvPicPr>
        <p:blipFill>
          <a:blip r:embed="rId3"/>
          <a:stretch>
            <a:fillRect/>
          </a:stretch>
        </p:blipFill>
        <p:spPr>
          <a:xfrm>
            <a:off x="8342350" y="2473374"/>
            <a:ext cx="3734214" cy="1461399"/>
          </a:xfrm>
          <a:prstGeom prst="rect">
            <a:avLst/>
          </a:prstGeom>
        </p:spPr>
      </p:pic>
      <p:sp>
        <p:nvSpPr>
          <p:cNvPr id="5" name="Rectangle 4">
            <a:extLst>
              <a:ext uri="{FF2B5EF4-FFF2-40B4-BE49-F238E27FC236}">
                <a16:creationId xmlns:a16="http://schemas.microsoft.com/office/drawing/2014/main" id="{014FF0E3-740E-2D49-0094-B23D09C1F895}"/>
              </a:ext>
            </a:extLst>
          </p:cNvPr>
          <p:cNvSpPr/>
          <p:nvPr/>
        </p:nvSpPr>
        <p:spPr>
          <a:xfrm>
            <a:off x="9685047" y="2719508"/>
            <a:ext cx="1202234" cy="547344"/>
          </a:xfrm>
          <a:prstGeom prst="rect">
            <a:avLst/>
          </a:prstGeom>
          <a:solidFill>
            <a:srgbClr val="C00000">
              <a:alpha val="40000"/>
            </a:srgb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378D849-F4C8-9F4F-C703-A74AAC50515D}"/>
              </a:ext>
            </a:extLst>
          </p:cNvPr>
          <p:cNvSpPr txBox="1"/>
          <p:nvPr/>
        </p:nvSpPr>
        <p:spPr>
          <a:xfrm>
            <a:off x="810452" y="5962389"/>
            <a:ext cx="10576788" cy="577081"/>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B. Antoine, U. Nicolas, G. Alberto, W Jason, and Y. Oksana. 2013. Translating Embeddings for Modeling Multi-relational Data (NIPS 13).</a:t>
            </a:r>
          </a:p>
          <a:p>
            <a:pPr marL="171450" indent="-171450">
              <a:buFont typeface="Arial" panose="020B0604020202020204" pitchFamily="34" charset="0"/>
              <a:buChar char="•"/>
            </a:pPr>
            <a:r>
              <a:rPr lang="en-US" sz="1050" dirty="0">
                <a:solidFill>
                  <a:schemeClr val="bg1"/>
                </a:solidFill>
              </a:rPr>
              <a:t>[2] S. Hu, L. Zou, J. X. Yu, H. Wang, and D. Zhao. 2018. Answering Natural Language Questions by Subgraph Matching over Knowledge Graphs (TKDE 18).</a:t>
            </a:r>
          </a:p>
          <a:p>
            <a:pPr marL="171450" indent="-171450">
              <a:buFont typeface="Arial" panose="020B0604020202020204" pitchFamily="34" charset="0"/>
              <a:buChar char="•"/>
            </a:pPr>
            <a:r>
              <a:rPr lang="en-US" sz="1050" dirty="0">
                <a:solidFill>
                  <a:schemeClr val="bg1"/>
                </a:solidFill>
              </a:rPr>
              <a:t>[3] </a:t>
            </a:r>
            <a:r>
              <a:rPr lang="de-DE" sz="1050" dirty="0">
                <a:solidFill>
                  <a:schemeClr val="bg1"/>
                </a:solidFill>
              </a:rPr>
              <a:t>M. Chen1, W. Zhang1, W. Zhang , Q. Chen , H. Chen.</a:t>
            </a:r>
            <a:r>
              <a:rPr lang="en-US" sz="1050" dirty="0">
                <a:solidFill>
                  <a:schemeClr val="bg1"/>
                </a:solidFill>
              </a:rPr>
              <a:t> 2019. Meta Relational Learning for Few-Shot Link Prediction in Knowledge Graphs (EMNLP 19). </a:t>
            </a:r>
          </a:p>
        </p:txBody>
      </p:sp>
      <p:sp>
        <p:nvSpPr>
          <p:cNvPr id="7" name="Slide Number Placeholder 3">
            <a:extLst>
              <a:ext uri="{FF2B5EF4-FFF2-40B4-BE49-F238E27FC236}">
                <a16:creationId xmlns:a16="http://schemas.microsoft.com/office/drawing/2014/main" id="{EBD0341B-4A6C-04A5-3315-66E4983CDD1E}"/>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9</a:t>
            </a:fld>
            <a:endParaRPr lang="en-US" dirty="0"/>
          </a:p>
        </p:txBody>
      </p:sp>
    </p:spTree>
    <p:extLst>
      <p:ext uri="{BB962C8B-B14F-4D97-AF65-F5344CB8AC3E}">
        <p14:creationId xmlns:p14="http://schemas.microsoft.com/office/powerpoint/2010/main" val="18217806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37355</TotalTime>
  <Words>11407</Words>
  <Application>Microsoft Office PowerPoint</Application>
  <PresentationFormat>Widescreen</PresentationFormat>
  <Paragraphs>1177</Paragraphs>
  <Slides>63</Slides>
  <Notes>63</Notes>
  <HiddenSlides>0</HiddenSlides>
  <MMClips>0</MMClips>
  <ScaleCrop>false</ScaleCrop>
  <HeadingPairs>
    <vt:vector size="6" baseType="variant">
      <vt:variant>
        <vt:lpstr>Fonts Used</vt:lpstr>
      </vt:variant>
      <vt:variant>
        <vt:i4>13</vt:i4>
      </vt:variant>
      <vt:variant>
        <vt:lpstr>Theme</vt:lpstr>
      </vt:variant>
      <vt:variant>
        <vt:i4>2</vt:i4>
      </vt:variant>
      <vt:variant>
        <vt:lpstr>Slide Titles</vt:lpstr>
      </vt:variant>
      <vt:variant>
        <vt:i4>63</vt:i4>
      </vt:variant>
    </vt:vector>
  </HeadingPairs>
  <TitlesOfParts>
    <vt:vector size="78" baseType="lpstr">
      <vt:lpstr>CMMI10</vt:lpstr>
      <vt:lpstr>NimbusRomNo9L</vt:lpstr>
      <vt:lpstr>Söhne</vt:lpstr>
      <vt:lpstr>Aptos</vt:lpstr>
      <vt:lpstr>Aptos Display</vt:lpstr>
      <vt:lpstr>Arial</vt:lpstr>
      <vt:lpstr>Calibri</vt:lpstr>
      <vt:lpstr>Cambria Math</vt:lpstr>
      <vt:lpstr>Courier New</vt:lpstr>
      <vt:lpstr>Georgia</vt:lpstr>
      <vt:lpstr>Roboto</vt:lpstr>
      <vt:lpstr>Times New Roman</vt:lpstr>
      <vt:lpstr>Wingdings</vt:lpstr>
      <vt:lpstr>Office Theme</vt:lpstr>
      <vt:lpstr>Custom Design</vt:lpstr>
      <vt:lpstr>PowerPoint Presentation</vt:lpstr>
      <vt:lpstr>Knowledge Graph</vt:lpstr>
      <vt:lpstr>Abundance of Knowledge Graphs</vt:lpstr>
      <vt:lpstr>Knowledge Graph Applications</vt:lpstr>
      <vt:lpstr>What is Knowledge Graph Reasoning?</vt:lpstr>
      <vt:lpstr>Knowledge Graph Reasoning Categorization</vt:lpstr>
      <vt:lpstr>Knowledge Graph Reasoning Formulation</vt:lpstr>
      <vt:lpstr>Overall Challenge #1:  Background Knowledge Graph</vt:lpstr>
      <vt:lpstr>Overall Challenge #2:  The Reasoning Model</vt:lpstr>
      <vt:lpstr>Overall Challenge #3:  Reasoning Input</vt:lpstr>
      <vt:lpstr>Roadmap</vt:lpstr>
      <vt:lpstr>Overview of Part I</vt:lpstr>
      <vt:lpstr>Reasoning in Continuous Space</vt:lpstr>
      <vt:lpstr>Knowledge Graph Embedding</vt:lpstr>
      <vt:lpstr>Preliminary: Symmetric/Antisymmetric Relations</vt:lpstr>
      <vt:lpstr>Preliminary: Inverse Relations</vt:lpstr>
      <vt:lpstr>Preliminary: Composition Relations</vt:lpstr>
      <vt:lpstr>KG Embedding Method #1: TransE</vt:lpstr>
      <vt:lpstr>TransE: Training Process</vt:lpstr>
      <vt:lpstr>TransE: Key Properties</vt:lpstr>
      <vt:lpstr>Knowledge Graph Embedding: Summary</vt:lpstr>
      <vt:lpstr>Overview of Part I</vt:lpstr>
      <vt:lpstr>Rule-based Expert System</vt:lpstr>
      <vt:lpstr>Inference Engine</vt:lpstr>
      <vt:lpstr>Path Based Knowledge Graph Reasoning</vt:lpstr>
      <vt:lpstr>PRA: Reasoning with Random Walks</vt:lpstr>
      <vt:lpstr>Related works</vt:lpstr>
      <vt:lpstr>Overview of Part I</vt:lpstr>
      <vt:lpstr>Why Mining Logical Rules?</vt:lpstr>
      <vt:lpstr>Inductive Rule Mining</vt:lpstr>
      <vt:lpstr>Neural LP</vt:lpstr>
      <vt:lpstr>Neural LP: Key Ideas</vt:lpstr>
      <vt:lpstr>Neural LP: Key Ideas</vt:lpstr>
      <vt:lpstr>GraIL: Subgraph Reasoning</vt:lpstr>
      <vt:lpstr>GraIL: Example</vt:lpstr>
      <vt:lpstr>Roadmap</vt:lpstr>
      <vt:lpstr>Overview of Part II</vt:lpstr>
      <vt:lpstr>Preliminary: KGQA</vt:lpstr>
      <vt:lpstr>Key Challenge: KG Sparsity &amp; Incompleteness</vt:lpstr>
      <vt:lpstr>EmbedKGQA: Overview</vt:lpstr>
      <vt:lpstr>EmbedKGQA: Details</vt:lpstr>
      <vt:lpstr>KG Completion vs. EmbedKGQA</vt:lpstr>
      <vt:lpstr>Insight #1: KGQA can Help KGC</vt:lpstr>
      <vt:lpstr>Insight #2: KGC can Help KGQA</vt:lpstr>
      <vt:lpstr>Theoretical Analysis</vt:lpstr>
      <vt:lpstr>BiNet: Key Ideas</vt:lpstr>
      <vt:lpstr>BiNet: Key Ideas</vt:lpstr>
      <vt:lpstr>BiNet: Model Overview</vt:lpstr>
      <vt:lpstr>BiNet: Experiment</vt:lpstr>
      <vt:lpstr>Overview of Part II</vt:lpstr>
      <vt:lpstr>ConvQA over Knowledge Graphs</vt:lpstr>
      <vt:lpstr>Realistic Conversation</vt:lpstr>
      <vt:lpstr>Conquer: Key Ideas</vt:lpstr>
      <vt:lpstr>Conquer: Context Entity Detection</vt:lpstr>
      <vt:lpstr>Conquer: Path Prediction</vt:lpstr>
      <vt:lpstr>Conquer: Answer Generation</vt:lpstr>
      <vt:lpstr>Disadvantages of RL-based ConvQA Model</vt:lpstr>
      <vt:lpstr>PRALINE: Key Ideas</vt:lpstr>
      <vt:lpstr>Step #1: Preprocessing</vt:lpstr>
      <vt:lpstr>Step #2: Learning Conversational Context Information</vt:lpstr>
      <vt:lpstr>Step #3: Contrastive KG-path Ranking</vt:lpstr>
      <vt:lpstr>PRALINE: Experiment</vt:lpstr>
      <vt:lpstr>Roadmap</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Tong, Hanghang</dc:creator>
  <cp:lastModifiedBy>Liu, Lihui</cp:lastModifiedBy>
  <cp:revision>2600</cp:revision>
  <cp:lastPrinted>2023-03-20T14:54:13Z</cp:lastPrinted>
  <dcterms:created xsi:type="dcterms:W3CDTF">2022-06-22T03:16:22Z</dcterms:created>
  <dcterms:modified xsi:type="dcterms:W3CDTF">2024-05-12T15:31:36Z</dcterms:modified>
</cp:coreProperties>
</file>